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4"/>
  </p:sldMasterIdLst>
  <p:notesMasterIdLst>
    <p:notesMasterId r:id="rId39"/>
  </p:notesMasterIdLst>
  <p:handoutMasterIdLst>
    <p:handoutMasterId r:id="rId40"/>
  </p:handoutMasterIdLst>
  <p:sldIdLst>
    <p:sldId id="283" r:id="rId5"/>
    <p:sldId id="262" r:id="rId6"/>
    <p:sldId id="294" r:id="rId7"/>
    <p:sldId id="263" r:id="rId8"/>
    <p:sldId id="264" r:id="rId9"/>
    <p:sldId id="295" r:id="rId10"/>
    <p:sldId id="288" r:id="rId11"/>
    <p:sldId id="296" r:id="rId12"/>
    <p:sldId id="265" r:id="rId13"/>
    <p:sldId id="266" r:id="rId14"/>
    <p:sldId id="267" r:id="rId15"/>
    <p:sldId id="268" r:id="rId16"/>
    <p:sldId id="269" r:id="rId17"/>
    <p:sldId id="272" r:id="rId18"/>
    <p:sldId id="271" r:id="rId19"/>
    <p:sldId id="274" r:id="rId20"/>
    <p:sldId id="297" r:id="rId21"/>
    <p:sldId id="275" r:id="rId22"/>
    <p:sldId id="276" r:id="rId23"/>
    <p:sldId id="291" r:id="rId24"/>
    <p:sldId id="278" r:id="rId25"/>
    <p:sldId id="298" r:id="rId26"/>
    <p:sldId id="292" r:id="rId27"/>
    <p:sldId id="277" r:id="rId28"/>
    <p:sldId id="293" r:id="rId29"/>
    <p:sldId id="299" r:id="rId30"/>
    <p:sldId id="301" r:id="rId31"/>
    <p:sldId id="286" r:id="rId32"/>
    <p:sldId id="300" r:id="rId33"/>
    <p:sldId id="282" r:id="rId34"/>
    <p:sldId id="284" r:id="rId35"/>
    <p:sldId id="290" r:id="rId36"/>
    <p:sldId id="289" r:id="rId37"/>
    <p:sldId id="287" r:id="rId3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scar Fossey" initials="OF" lastIdx="1" clrIdx="0">
    <p:extLst>
      <p:ext uri="{19B8F6BF-5375-455C-9EA6-DF929625EA0E}">
        <p15:presenceInfo xmlns:p15="http://schemas.microsoft.com/office/powerpoint/2012/main" userId="624fd2518d784b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1232A"/>
    <a:srgbClr val="21A366"/>
    <a:srgbClr val="FF0000"/>
    <a:srgbClr val="0000FF"/>
    <a:srgbClr val="FF00FF"/>
    <a:srgbClr val="00FF00"/>
    <a:srgbClr val="00FFFF"/>
    <a:srgbClr val="FFFF00"/>
    <a:srgbClr val="F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0" d="100"/>
          <a:sy n="110" d="100"/>
        </p:scale>
        <p:origin x="552" y="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DF01844-2F5B-4CE3-9B85-D25B0B23A4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90B9FB6-F798-40DD-8460-AD10029814E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C1CA3CA-ACFA-4FC9-A35B-607D1D8A370C}" type="datetimeFigureOut">
              <a:rPr lang="fr-FR" smtClean="0"/>
              <a:t>09/09/2021</a:t>
            </a:fld>
            <a:endParaRPr lang="fr-FR"/>
          </a:p>
        </p:txBody>
      </p:sp>
      <p:sp>
        <p:nvSpPr>
          <p:cNvPr id="4" name="Espace réservé du pied de page 3">
            <a:extLst>
              <a:ext uri="{FF2B5EF4-FFF2-40B4-BE49-F238E27FC236}">
                <a16:creationId xmlns:a16="http://schemas.microsoft.com/office/drawing/2014/main" id="{E0268EAE-99D7-4755-996F-2FABC7873A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7207C30-22AD-48D1-A25A-0B7E773E74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CB818-4CDE-4033-BA2F-0B7D910EA2BA}" type="slidenum">
              <a:rPr lang="fr-FR" smtClean="0"/>
              <a:t>‹N°›</a:t>
            </a:fld>
            <a:endParaRPr lang="fr-FR"/>
          </a:p>
        </p:txBody>
      </p:sp>
    </p:spTree>
    <p:extLst>
      <p:ext uri="{BB962C8B-B14F-4D97-AF65-F5344CB8AC3E}">
        <p14:creationId xmlns:p14="http://schemas.microsoft.com/office/powerpoint/2010/main" val="7167634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1568D2-5B41-4FE9-B0E3-D992ACD0138A}" type="datetimeFigureOut">
              <a:rPr lang="fr-FR" smtClean="0"/>
              <a:t>09/09/2021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B678F-70BC-4B73-A246-A6058BB99634}" type="slidenum">
              <a:rPr lang="fr-FR" smtClean="0"/>
              <a:t>‹N°›</a:t>
            </a:fld>
            <a:endParaRPr lang="fr-FR"/>
          </a:p>
        </p:txBody>
      </p:sp>
    </p:spTree>
    <p:extLst>
      <p:ext uri="{BB962C8B-B14F-4D97-AF65-F5344CB8AC3E}">
        <p14:creationId xmlns:p14="http://schemas.microsoft.com/office/powerpoint/2010/main" val="3356402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90F0D6-F3E1-4FEB-9199-1DA59832C6DB}"/>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F1EEFE4A-1A76-4163-82BB-99A340FB1647}"/>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6FC492F-D4E9-400F-8AD3-EF74EC411C8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998C6E59-310B-42F4-81FA-D918E094945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7B4FBDBF-6EC4-4B6E-AFE2-25AF19F99A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93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E069006C-84CB-4DFC-ACDA-DF498B92037D}"/>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B1407AC-5340-4C64-BC6E-8B350C864D23}"/>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1702C6-E1F4-4A10-8A63-65BB2AFD735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963FC002-B453-402D-9C4D-82CD02FD1EE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DBE7B90F-D690-4A72-9388-442B5DDB89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927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8D04E5-B413-4483-BBB8-99F5D6686363}"/>
              </a:ext>
            </a:extLst>
          </p:cNvPr>
          <p:cNvSpPr/>
          <p:nvPr userDrawn="1"/>
        </p:nvSpPr>
        <p:spPr>
          <a:xfrm>
            <a:off x="-112143" y="-112143"/>
            <a:ext cx="12473796" cy="7099539"/>
          </a:xfrm>
          <a:prstGeom prst="rect">
            <a:avLst/>
          </a:prstGeom>
          <a:solidFill>
            <a:srgbClr val="D1232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e la date 1">
            <a:extLst>
              <a:ext uri="{FF2B5EF4-FFF2-40B4-BE49-F238E27FC236}">
                <a16:creationId xmlns:a16="http://schemas.microsoft.com/office/drawing/2014/main" id="{C489EB4D-AEEA-4ADB-90A5-2EAC0F61B4AF}"/>
              </a:ext>
            </a:extLst>
          </p:cNvPr>
          <p:cNvSpPr>
            <a:spLocks noGrp="1"/>
          </p:cNvSpPr>
          <p:nvPr>
            <p:ph type="dt" sz="half" idx="10"/>
          </p:nvPr>
        </p:nvSpPr>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pPr>
              <a:defRPr/>
            </a:pPr>
            <a:r>
              <a:rPr lang="fr-FR" dirty="0"/>
              <a:t>09/09/2021</a:t>
            </a:r>
          </a:p>
        </p:txBody>
      </p:sp>
      <p:sp>
        <p:nvSpPr>
          <p:cNvPr id="3" name="Espace réservé du pied de page 2">
            <a:extLst>
              <a:ext uri="{FF2B5EF4-FFF2-40B4-BE49-F238E27FC236}">
                <a16:creationId xmlns:a16="http://schemas.microsoft.com/office/drawing/2014/main" id="{F4DD0A2C-F124-4B1C-9B57-36E3AEE42DED}"/>
              </a:ext>
            </a:extLst>
          </p:cNvPr>
          <p:cNvSpPr>
            <a:spLocks noGrp="1"/>
          </p:cNvSpPr>
          <p:nvPr>
            <p:ph type="ftr" sz="quarter" idx="11"/>
          </p:nvPr>
        </p:nvSpPr>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pPr>
              <a:defRPr/>
            </a:pPr>
            <a:r>
              <a:rPr lang="fr-FR" dirty="0"/>
              <a:t>Oscar Fossey – Soutenance de projet de fin d’étude</a:t>
            </a:r>
          </a:p>
        </p:txBody>
      </p:sp>
      <p:sp>
        <p:nvSpPr>
          <p:cNvPr id="4" name="Espace réservé du numéro de diapositive 3">
            <a:extLst>
              <a:ext uri="{FF2B5EF4-FFF2-40B4-BE49-F238E27FC236}">
                <a16:creationId xmlns:a16="http://schemas.microsoft.com/office/drawing/2014/main" id="{DC061A51-FC7A-4CBE-91B9-BEB4C57C348B}"/>
              </a:ext>
            </a:extLst>
          </p:cNvPr>
          <p:cNvSpPr>
            <a:spLocks noGrp="1"/>
          </p:cNvSpPr>
          <p:nvPr>
            <p:ph type="sldNum" sz="quarter" idx="12"/>
          </p:nvPr>
        </p:nvSpPr>
        <p:spPr/>
        <p:txBody>
          <a:bodyPr/>
          <a:lstStyle>
            <a:lvl1pPr>
              <a:defRPr>
                <a:solidFill>
                  <a:schemeClr val="bg1"/>
                </a:solidFill>
                <a:latin typeface="Times New Roman" panose="02020603050405020304" pitchFamily="18" charset="0"/>
                <a:cs typeface="Times New Roman" panose="02020603050405020304" pitchFamily="18" charset="0"/>
              </a:defRPr>
            </a:lvl1pPr>
          </a:lstStyle>
          <a:p>
            <a:pPr>
              <a:defRPr/>
            </a:pPr>
            <a:fld id="{B0B56122-7ED9-4989-9ACC-2CD10E06D28C}" type="slidenum">
              <a:rPr lang="fr-FR" smtClean="0"/>
              <a:pPr>
                <a:defRPr/>
              </a:pPr>
              <a:t>‹N°›</a:t>
            </a:fld>
            <a:endParaRPr lang="fr-FR" dirty="0"/>
          </a:p>
        </p:txBody>
      </p:sp>
    </p:spTree>
    <p:extLst>
      <p:ext uri="{BB962C8B-B14F-4D97-AF65-F5344CB8AC3E}">
        <p14:creationId xmlns:p14="http://schemas.microsoft.com/office/powerpoint/2010/main" val="3589117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REAM templa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4D8427-8A3B-4B62-86B6-8C9A8CCBD740}"/>
              </a:ext>
            </a:extLst>
          </p:cNvPr>
          <p:cNvSpPr/>
          <p:nvPr userDrawn="1"/>
        </p:nvSpPr>
        <p:spPr>
          <a:xfrm>
            <a:off x="0" y="2"/>
            <a:ext cx="12192000" cy="1070840"/>
          </a:xfrm>
          <a:prstGeom prst="rect">
            <a:avLst/>
          </a:prstGeom>
          <a:solidFill>
            <a:srgbClr val="E6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503602C2-B746-41B7-8673-ED7BC1BCEDF5}"/>
              </a:ext>
            </a:extLst>
          </p:cNvPr>
          <p:cNvSpPr/>
          <p:nvPr userDrawn="1"/>
        </p:nvSpPr>
        <p:spPr>
          <a:xfrm rot="16200000">
            <a:off x="-2535824" y="3603092"/>
            <a:ext cx="5808498" cy="736847"/>
          </a:xfrm>
          <a:prstGeom prst="rect">
            <a:avLst/>
          </a:prstGeom>
          <a:solidFill>
            <a:srgbClr val="D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500805BD-1364-4E9C-98DA-9D0ADB5162E2}"/>
              </a:ext>
            </a:extLst>
          </p:cNvPr>
          <p:cNvSpPr>
            <a:spLocks noGrp="1"/>
          </p:cNvSpPr>
          <p:nvPr>
            <p:ph type="title"/>
          </p:nvPr>
        </p:nvSpPr>
        <p:spPr>
          <a:xfrm rot="16200000">
            <a:off x="-2203061" y="3926631"/>
            <a:ext cx="5203393" cy="546099"/>
          </a:xfrm>
          <a:prstGeom prst="rect">
            <a:avLst/>
          </a:prstGeom>
        </p:spPr>
        <p:txBody>
          <a:bodyPr/>
          <a:lstStyle>
            <a:lvl1pPr>
              <a:defRPr sz="3200">
                <a:solidFill>
                  <a:schemeClr val="bg1"/>
                </a:solidFill>
                <a:latin typeface="Times New Roman" panose="02020603050405020304" pitchFamily="18" charset="0"/>
                <a:cs typeface="Times New Roman" panose="02020603050405020304" pitchFamily="18" charset="0"/>
              </a:defRPr>
            </a:lvl1pPr>
          </a:lstStyle>
          <a:p>
            <a:r>
              <a:rPr lang="fr-FR" dirty="0"/>
              <a:t>Modifiez le style du titre</a:t>
            </a:r>
          </a:p>
        </p:txBody>
      </p:sp>
      <p:sp>
        <p:nvSpPr>
          <p:cNvPr id="10" name="Titre 1">
            <a:extLst>
              <a:ext uri="{FF2B5EF4-FFF2-40B4-BE49-F238E27FC236}">
                <a16:creationId xmlns:a16="http://schemas.microsoft.com/office/drawing/2014/main" id="{54BE887C-3AE9-4246-8AEE-1A82820B9CB6}"/>
              </a:ext>
            </a:extLst>
          </p:cNvPr>
          <p:cNvSpPr txBox="1">
            <a:spLocks/>
          </p:cNvSpPr>
          <p:nvPr userDrawn="1"/>
        </p:nvSpPr>
        <p:spPr>
          <a:xfrm>
            <a:off x="63505" y="17765"/>
            <a:ext cx="7149446" cy="914387"/>
          </a:xfrm>
          <a:prstGeom prst="rect">
            <a:avLst/>
          </a:prstGeom>
        </p:spPr>
        <p:txBody>
          <a:bodyPr/>
          <a:lstStyle>
            <a:lvl1pPr algn="l" defTabSz="914400" rtl="0" eaLnBrk="1" latinLnBrk="0" hangingPunct="1">
              <a:lnSpc>
                <a:spcPct val="90000"/>
              </a:lnSpc>
              <a:spcBef>
                <a:spcPct val="0"/>
              </a:spcBef>
              <a:buNone/>
              <a:defRPr sz="2800" kern="1200">
                <a:solidFill>
                  <a:schemeClr val="bg1"/>
                </a:solidFill>
                <a:latin typeface="Times New Roman" panose="02020603050405020304" pitchFamily="18" charset="0"/>
                <a:ea typeface="+mj-ea"/>
                <a:cs typeface="Times New Roman" panose="02020603050405020304" pitchFamily="18" charset="0"/>
              </a:defRPr>
            </a:lvl1pPr>
          </a:lstStyle>
          <a:p>
            <a:r>
              <a:rPr lang="fr-FR" sz="5400" b="0" dirty="0">
                <a:solidFill>
                  <a:schemeClr val="tx1"/>
                </a:solidFill>
              </a:rPr>
              <a:t>DREAM</a:t>
            </a:r>
          </a:p>
        </p:txBody>
      </p:sp>
      <p:sp>
        <p:nvSpPr>
          <p:cNvPr id="11" name="ZoneTexte 10">
            <a:extLst>
              <a:ext uri="{FF2B5EF4-FFF2-40B4-BE49-F238E27FC236}">
                <a16:creationId xmlns:a16="http://schemas.microsoft.com/office/drawing/2014/main" id="{C8AEB6D9-4105-4F2A-A618-01ECAF45A89F}"/>
              </a:ext>
            </a:extLst>
          </p:cNvPr>
          <p:cNvSpPr txBox="1"/>
          <p:nvPr userDrawn="1"/>
        </p:nvSpPr>
        <p:spPr>
          <a:xfrm>
            <a:off x="63505" y="671121"/>
            <a:ext cx="5295039" cy="369332"/>
          </a:xfrm>
          <a:prstGeom prst="rect">
            <a:avLst/>
          </a:prstGeom>
          <a:noFill/>
        </p:spPr>
        <p:txBody>
          <a:bodyPr wrap="none" rtlCol="0">
            <a:spAutoFit/>
          </a:bodyPr>
          <a:lstStyle/>
          <a:p>
            <a:r>
              <a:rPr lang="fr-FR" b="1" dirty="0">
                <a:solidFill>
                  <a:srgbClr val="D1232A"/>
                </a:solidFill>
                <a:latin typeface="Times New Roman" panose="02020603050405020304" pitchFamily="18" charset="0"/>
                <a:cs typeface="Times New Roman" panose="02020603050405020304" pitchFamily="18" charset="0"/>
              </a:rPr>
              <a:t>D</a:t>
            </a:r>
            <a:r>
              <a:rPr lang="fr-FR" dirty="0">
                <a:solidFill>
                  <a:srgbClr val="D1232A"/>
                </a:solidFill>
                <a:latin typeface="Times New Roman" panose="02020603050405020304" pitchFamily="18" charset="0"/>
                <a:cs typeface="Times New Roman" panose="02020603050405020304" pitchFamily="18" charset="0"/>
              </a:rPr>
              <a:t>esign </a:t>
            </a:r>
            <a:r>
              <a:rPr lang="fr-FR" b="1" dirty="0">
                <a:solidFill>
                  <a:srgbClr val="D1232A"/>
                </a:solidFill>
                <a:latin typeface="Times New Roman" panose="02020603050405020304" pitchFamily="18" charset="0"/>
                <a:cs typeface="Times New Roman" panose="02020603050405020304" pitchFamily="18" charset="0"/>
              </a:rPr>
              <a:t>R</a:t>
            </a:r>
            <a:r>
              <a:rPr lang="fr-FR" dirty="0">
                <a:solidFill>
                  <a:srgbClr val="D1232A"/>
                </a:solidFill>
                <a:latin typeface="Times New Roman" panose="02020603050405020304" pitchFamily="18" charset="0"/>
                <a:cs typeface="Times New Roman" panose="02020603050405020304" pitchFamily="18" charset="0"/>
              </a:rPr>
              <a:t>ules </a:t>
            </a:r>
            <a:r>
              <a:rPr lang="fr-FR" b="1" dirty="0">
                <a:solidFill>
                  <a:srgbClr val="D1232A"/>
                </a:solidFill>
                <a:latin typeface="Times New Roman" panose="02020603050405020304" pitchFamily="18" charset="0"/>
                <a:cs typeface="Times New Roman" panose="02020603050405020304" pitchFamily="18" charset="0"/>
              </a:rPr>
              <a:t>E</a:t>
            </a:r>
            <a:r>
              <a:rPr lang="fr-FR" dirty="0">
                <a:solidFill>
                  <a:srgbClr val="D1232A"/>
                </a:solidFill>
                <a:latin typeface="Times New Roman" panose="02020603050405020304" pitchFamily="18" charset="0"/>
                <a:cs typeface="Times New Roman" panose="02020603050405020304" pitchFamily="18" charset="0"/>
              </a:rPr>
              <a:t>xtractor for </a:t>
            </a:r>
            <a:r>
              <a:rPr lang="fr-FR" b="1" dirty="0">
                <a:solidFill>
                  <a:srgbClr val="D1232A"/>
                </a:solidFill>
                <a:latin typeface="Times New Roman" panose="02020603050405020304" pitchFamily="18" charset="0"/>
                <a:cs typeface="Times New Roman" panose="02020603050405020304" pitchFamily="18" charset="0"/>
              </a:rPr>
              <a:t>A</a:t>
            </a:r>
            <a:r>
              <a:rPr lang="fr-FR" dirty="0">
                <a:solidFill>
                  <a:srgbClr val="D1232A"/>
                </a:solidFill>
                <a:latin typeface="Times New Roman" panose="02020603050405020304" pitchFamily="18" charset="0"/>
                <a:cs typeface="Times New Roman" panose="02020603050405020304" pitchFamily="18" charset="0"/>
              </a:rPr>
              <a:t>dditive </a:t>
            </a:r>
            <a:r>
              <a:rPr lang="fr-FR" b="1" dirty="0">
                <a:solidFill>
                  <a:srgbClr val="D1232A"/>
                </a:solidFill>
                <a:latin typeface="Times New Roman" panose="02020603050405020304" pitchFamily="18" charset="0"/>
                <a:cs typeface="Times New Roman" panose="02020603050405020304" pitchFamily="18" charset="0"/>
              </a:rPr>
              <a:t>M</a:t>
            </a:r>
            <a:r>
              <a:rPr lang="fr-FR" dirty="0">
                <a:solidFill>
                  <a:srgbClr val="D1232A"/>
                </a:solidFill>
                <a:latin typeface="Times New Roman" panose="02020603050405020304" pitchFamily="18" charset="0"/>
                <a:cs typeface="Times New Roman" panose="02020603050405020304" pitchFamily="18" charset="0"/>
              </a:rPr>
              <a:t>anufacturability</a:t>
            </a:r>
          </a:p>
        </p:txBody>
      </p:sp>
      <p:sp>
        <p:nvSpPr>
          <p:cNvPr id="5" name="Espace réservé du numéro de diapositive 4">
            <a:extLst>
              <a:ext uri="{FF2B5EF4-FFF2-40B4-BE49-F238E27FC236}">
                <a16:creationId xmlns:a16="http://schemas.microsoft.com/office/drawing/2014/main" id="{BAAA8CB5-30D0-4984-A745-E22C17C78AE3}"/>
              </a:ext>
            </a:extLst>
          </p:cNvPr>
          <p:cNvSpPr>
            <a:spLocks noGrp="1"/>
          </p:cNvSpPr>
          <p:nvPr>
            <p:ph type="sldNum" sz="quarter" idx="12"/>
          </p:nvPr>
        </p:nvSpPr>
        <p:spPr>
          <a:xfrm>
            <a:off x="11446645" y="6485138"/>
            <a:ext cx="727230" cy="365125"/>
          </a:xfrm>
        </p:spPr>
        <p:txBody>
          <a:bodyPr/>
          <a:lstStyle>
            <a:lvl1pPr>
              <a:defRPr sz="1400">
                <a:solidFill>
                  <a:srgbClr val="D1232A"/>
                </a:solidFill>
                <a:latin typeface="Times New Roman" panose="02020603050405020304" pitchFamily="18" charset="0"/>
                <a:cs typeface="Times New Roman" panose="02020603050405020304" pitchFamily="18" charset="0"/>
              </a:defRPr>
            </a:lvl1pPr>
          </a:lstStyle>
          <a:p>
            <a:fld id="{FCF69155-6916-4558-BD22-D72EE30DCDE9}" type="slidenum">
              <a:rPr lang="fr-FR" smtClean="0"/>
              <a:pPr/>
              <a:t>‹N°›</a:t>
            </a:fld>
            <a:endParaRPr lang="fr-FR" dirty="0"/>
          </a:p>
        </p:txBody>
      </p:sp>
      <p:sp>
        <p:nvSpPr>
          <p:cNvPr id="4" name="Espace réservé du pied de page 3">
            <a:extLst>
              <a:ext uri="{FF2B5EF4-FFF2-40B4-BE49-F238E27FC236}">
                <a16:creationId xmlns:a16="http://schemas.microsoft.com/office/drawing/2014/main" id="{3447D218-3050-426B-B4FC-7610BF8CCCF4}"/>
              </a:ext>
            </a:extLst>
          </p:cNvPr>
          <p:cNvSpPr>
            <a:spLocks noGrp="1"/>
          </p:cNvSpPr>
          <p:nvPr>
            <p:ph type="ftr" sz="quarter" idx="11"/>
          </p:nvPr>
        </p:nvSpPr>
        <p:spPr>
          <a:xfrm>
            <a:off x="7712016" y="702142"/>
            <a:ext cx="4461860" cy="365125"/>
          </a:xfrm>
          <a:ln>
            <a:noFill/>
          </a:ln>
        </p:spPr>
        <p:txBody>
          <a:bodyPr/>
          <a:lstStyle>
            <a:lvl1pPr algn="r">
              <a:defRPr sz="1600" i="1">
                <a:solidFill>
                  <a:srgbClr val="D1232A"/>
                </a:solidFill>
                <a:latin typeface="Times New Roman" panose="02020603050405020304" pitchFamily="18" charset="0"/>
                <a:cs typeface="Times New Roman" panose="02020603050405020304" pitchFamily="18" charset="0"/>
              </a:defRPr>
            </a:lvl1pPr>
          </a:lstStyle>
          <a:p>
            <a:r>
              <a:rPr lang="fr-FR" dirty="0"/>
              <a:t>Oscar Fossey – Soutenance de projet de fin d’étude</a:t>
            </a:r>
          </a:p>
        </p:txBody>
      </p:sp>
    </p:spTree>
    <p:extLst>
      <p:ext uri="{BB962C8B-B14F-4D97-AF65-F5344CB8AC3E}">
        <p14:creationId xmlns:p14="http://schemas.microsoft.com/office/powerpoint/2010/main" val="1713635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REAM_referenc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4D8427-8A3B-4B62-86B6-8C9A8CCBD740}"/>
              </a:ext>
            </a:extLst>
          </p:cNvPr>
          <p:cNvSpPr/>
          <p:nvPr userDrawn="1"/>
        </p:nvSpPr>
        <p:spPr>
          <a:xfrm>
            <a:off x="0" y="2"/>
            <a:ext cx="12192000" cy="1070840"/>
          </a:xfrm>
          <a:prstGeom prst="rect">
            <a:avLst/>
          </a:prstGeom>
          <a:solidFill>
            <a:srgbClr val="E6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503602C2-B746-41B7-8673-ED7BC1BCEDF5}"/>
              </a:ext>
            </a:extLst>
          </p:cNvPr>
          <p:cNvSpPr/>
          <p:nvPr userDrawn="1"/>
        </p:nvSpPr>
        <p:spPr>
          <a:xfrm>
            <a:off x="0" y="1039409"/>
            <a:ext cx="12192000" cy="527142"/>
          </a:xfrm>
          <a:prstGeom prst="rect">
            <a:avLst/>
          </a:prstGeom>
          <a:solidFill>
            <a:srgbClr val="D123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a:extLst>
              <a:ext uri="{FF2B5EF4-FFF2-40B4-BE49-F238E27FC236}">
                <a16:creationId xmlns:a16="http://schemas.microsoft.com/office/drawing/2014/main" id="{500805BD-1364-4E9C-98DA-9D0ADB5162E2}"/>
              </a:ext>
            </a:extLst>
          </p:cNvPr>
          <p:cNvSpPr>
            <a:spLocks noGrp="1"/>
          </p:cNvSpPr>
          <p:nvPr>
            <p:ph type="title"/>
          </p:nvPr>
        </p:nvSpPr>
        <p:spPr>
          <a:xfrm>
            <a:off x="0" y="1039409"/>
            <a:ext cx="5203393" cy="546099"/>
          </a:xfrm>
          <a:prstGeom prst="rect">
            <a:avLst/>
          </a:prstGeom>
        </p:spPr>
        <p:txBody>
          <a:bodyPr/>
          <a:lstStyle>
            <a:lvl1pPr>
              <a:defRPr sz="3200">
                <a:solidFill>
                  <a:schemeClr val="bg1"/>
                </a:solidFill>
                <a:latin typeface="Times New Roman" panose="02020603050405020304" pitchFamily="18" charset="0"/>
                <a:cs typeface="Times New Roman" panose="02020603050405020304" pitchFamily="18" charset="0"/>
              </a:defRPr>
            </a:lvl1pPr>
          </a:lstStyle>
          <a:p>
            <a:r>
              <a:rPr lang="fr-FR" dirty="0"/>
              <a:t>Modifiez le style du titre</a:t>
            </a:r>
          </a:p>
        </p:txBody>
      </p:sp>
      <p:sp>
        <p:nvSpPr>
          <p:cNvPr id="10" name="Titre 1">
            <a:extLst>
              <a:ext uri="{FF2B5EF4-FFF2-40B4-BE49-F238E27FC236}">
                <a16:creationId xmlns:a16="http://schemas.microsoft.com/office/drawing/2014/main" id="{54BE887C-3AE9-4246-8AEE-1A82820B9CB6}"/>
              </a:ext>
            </a:extLst>
          </p:cNvPr>
          <p:cNvSpPr txBox="1">
            <a:spLocks/>
          </p:cNvSpPr>
          <p:nvPr userDrawn="1"/>
        </p:nvSpPr>
        <p:spPr>
          <a:xfrm>
            <a:off x="63505" y="17765"/>
            <a:ext cx="7149446" cy="914387"/>
          </a:xfrm>
          <a:prstGeom prst="rect">
            <a:avLst/>
          </a:prstGeom>
        </p:spPr>
        <p:txBody>
          <a:bodyPr/>
          <a:lstStyle>
            <a:lvl1pPr algn="l" defTabSz="914400" rtl="0" eaLnBrk="1" latinLnBrk="0" hangingPunct="1">
              <a:lnSpc>
                <a:spcPct val="90000"/>
              </a:lnSpc>
              <a:spcBef>
                <a:spcPct val="0"/>
              </a:spcBef>
              <a:buNone/>
              <a:defRPr sz="2800" kern="1200">
                <a:solidFill>
                  <a:schemeClr val="bg1"/>
                </a:solidFill>
                <a:latin typeface="Times New Roman" panose="02020603050405020304" pitchFamily="18" charset="0"/>
                <a:ea typeface="+mj-ea"/>
                <a:cs typeface="Times New Roman" panose="02020603050405020304" pitchFamily="18" charset="0"/>
              </a:defRPr>
            </a:lvl1pPr>
          </a:lstStyle>
          <a:p>
            <a:r>
              <a:rPr lang="fr-FR" sz="5400" b="0" dirty="0">
                <a:solidFill>
                  <a:schemeClr val="tx1"/>
                </a:solidFill>
              </a:rPr>
              <a:t>DREAM</a:t>
            </a:r>
          </a:p>
        </p:txBody>
      </p:sp>
      <p:sp>
        <p:nvSpPr>
          <p:cNvPr id="11" name="ZoneTexte 10">
            <a:extLst>
              <a:ext uri="{FF2B5EF4-FFF2-40B4-BE49-F238E27FC236}">
                <a16:creationId xmlns:a16="http://schemas.microsoft.com/office/drawing/2014/main" id="{C8AEB6D9-4105-4F2A-A618-01ECAF45A89F}"/>
              </a:ext>
            </a:extLst>
          </p:cNvPr>
          <p:cNvSpPr txBox="1"/>
          <p:nvPr userDrawn="1"/>
        </p:nvSpPr>
        <p:spPr>
          <a:xfrm>
            <a:off x="63505" y="671121"/>
            <a:ext cx="5295039" cy="369332"/>
          </a:xfrm>
          <a:prstGeom prst="rect">
            <a:avLst/>
          </a:prstGeom>
          <a:noFill/>
        </p:spPr>
        <p:txBody>
          <a:bodyPr wrap="none" rtlCol="0">
            <a:spAutoFit/>
          </a:bodyPr>
          <a:lstStyle/>
          <a:p>
            <a:r>
              <a:rPr lang="fr-FR" b="1" dirty="0">
                <a:solidFill>
                  <a:srgbClr val="D1232A"/>
                </a:solidFill>
                <a:latin typeface="Times New Roman" panose="02020603050405020304" pitchFamily="18" charset="0"/>
                <a:cs typeface="Times New Roman" panose="02020603050405020304" pitchFamily="18" charset="0"/>
              </a:rPr>
              <a:t>D</a:t>
            </a:r>
            <a:r>
              <a:rPr lang="fr-FR" dirty="0">
                <a:solidFill>
                  <a:srgbClr val="D1232A"/>
                </a:solidFill>
                <a:latin typeface="Times New Roman" panose="02020603050405020304" pitchFamily="18" charset="0"/>
                <a:cs typeface="Times New Roman" panose="02020603050405020304" pitchFamily="18" charset="0"/>
              </a:rPr>
              <a:t>esign </a:t>
            </a:r>
            <a:r>
              <a:rPr lang="fr-FR" b="1" dirty="0">
                <a:solidFill>
                  <a:srgbClr val="D1232A"/>
                </a:solidFill>
                <a:latin typeface="Times New Roman" panose="02020603050405020304" pitchFamily="18" charset="0"/>
                <a:cs typeface="Times New Roman" panose="02020603050405020304" pitchFamily="18" charset="0"/>
              </a:rPr>
              <a:t>R</a:t>
            </a:r>
            <a:r>
              <a:rPr lang="fr-FR" dirty="0">
                <a:solidFill>
                  <a:srgbClr val="D1232A"/>
                </a:solidFill>
                <a:latin typeface="Times New Roman" panose="02020603050405020304" pitchFamily="18" charset="0"/>
                <a:cs typeface="Times New Roman" panose="02020603050405020304" pitchFamily="18" charset="0"/>
              </a:rPr>
              <a:t>ules </a:t>
            </a:r>
            <a:r>
              <a:rPr lang="fr-FR" b="1" dirty="0">
                <a:solidFill>
                  <a:srgbClr val="D1232A"/>
                </a:solidFill>
                <a:latin typeface="Times New Roman" panose="02020603050405020304" pitchFamily="18" charset="0"/>
                <a:cs typeface="Times New Roman" panose="02020603050405020304" pitchFamily="18" charset="0"/>
              </a:rPr>
              <a:t>E</a:t>
            </a:r>
            <a:r>
              <a:rPr lang="fr-FR" dirty="0">
                <a:solidFill>
                  <a:srgbClr val="D1232A"/>
                </a:solidFill>
                <a:latin typeface="Times New Roman" panose="02020603050405020304" pitchFamily="18" charset="0"/>
                <a:cs typeface="Times New Roman" panose="02020603050405020304" pitchFamily="18" charset="0"/>
              </a:rPr>
              <a:t>xtractor for </a:t>
            </a:r>
            <a:r>
              <a:rPr lang="fr-FR" b="1" dirty="0">
                <a:solidFill>
                  <a:srgbClr val="D1232A"/>
                </a:solidFill>
                <a:latin typeface="Times New Roman" panose="02020603050405020304" pitchFamily="18" charset="0"/>
                <a:cs typeface="Times New Roman" panose="02020603050405020304" pitchFamily="18" charset="0"/>
              </a:rPr>
              <a:t>A</a:t>
            </a:r>
            <a:r>
              <a:rPr lang="fr-FR" dirty="0">
                <a:solidFill>
                  <a:srgbClr val="D1232A"/>
                </a:solidFill>
                <a:latin typeface="Times New Roman" panose="02020603050405020304" pitchFamily="18" charset="0"/>
                <a:cs typeface="Times New Roman" panose="02020603050405020304" pitchFamily="18" charset="0"/>
              </a:rPr>
              <a:t>dditive </a:t>
            </a:r>
            <a:r>
              <a:rPr lang="fr-FR" b="1" dirty="0">
                <a:solidFill>
                  <a:srgbClr val="D1232A"/>
                </a:solidFill>
                <a:latin typeface="Times New Roman" panose="02020603050405020304" pitchFamily="18" charset="0"/>
                <a:cs typeface="Times New Roman" panose="02020603050405020304" pitchFamily="18" charset="0"/>
              </a:rPr>
              <a:t>M</a:t>
            </a:r>
            <a:r>
              <a:rPr lang="fr-FR" dirty="0">
                <a:solidFill>
                  <a:srgbClr val="D1232A"/>
                </a:solidFill>
                <a:latin typeface="Times New Roman" panose="02020603050405020304" pitchFamily="18" charset="0"/>
                <a:cs typeface="Times New Roman" panose="02020603050405020304" pitchFamily="18" charset="0"/>
              </a:rPr>
              <a:t>anufacturability</a:t>
            </a:r>
          </a:p>
        </p:txBody>
      </p:sp>
      <p:sp>
        <p:nvSpPr>
          <p:cNvPr id="5" name="Espace réservé du numéro de diapositive 4">
            <a:extLst>
              <a:ext uri="{FF2B5EF4-FFF2-40B4-BE49-F238E27FC236}">
                <a16:creationId xmlns:a16="http://schemas.microsoft.com/office/drawing/2014/main" id="{BAAA8CB5-30D0-4984-A745-E22C17C78AE3}"/>
              </a:ext>
            </a:extLst>
          </p:cNvPr>
          <p:cNvSpPr>
            <a:spLocks noGrp="1"/>
          </p:cNvSpPr>
          <p:nvPr>
            <p:ph type="sldNum" sz="quarter" idx="12"/>
          </p:nvPr>
        </p:nvSpPr>
        <p:spPr>
          <a:xfrm>
            <a:off x="11446645" y="6485138"/>
            <a:ext cx="727230" cy="365125"/>
          </a:xfrm>
        </p:spPr>
        <p:txBody>
          <a:bodyPr/>
          <a:lstStyle>
            <a:lvl1pPr>
              <a:defRPr sz="1400">
                <a:solidFill>
                  <a:srgbClr val="D1232A"/>
                </a:solidFill>
                <a:latin typeface="Times New Roman" panose="02020603050405020304" pitchFamily="18" charset="0"/>
                <a:cs typeface="Times New Roman" panose="02020603050405020304" pitchFamily="18" charset="0"/>
              </a:defRPr>
            </a:lvl1pPr>
          </a:lstStyle>
          <a:p>
            <a:fld id="{FCF69155-6916-4558-BD22-D72EE30DCDE9}" type="slidenum">
              <a:rPr lang="fr-FR" smtClean="0"/>
              <a:pPr/>
              <a:t>‹N°›</a:t>
            </a:fld>
            <a:endParaRPr lang="fr-FR" dirty="0"/>
          </a:p>
        </p:txBody>
      </p:sp>
      <p:sp>
        <p:nvSpPr>
          <p:cNvPr id="4" name="Espace réservé du pied de page 3">
            <a:extLst>
              <a:ext uri="{FF2B5EF4-FFF2-40B4-BE49-F238E27FC236}">
                <a16:creationId xmlns:a16="http://schemas.microsoft.com/office/drawing/2014/main" id="{3447D218-3050-426B-B4FC-7610BF8CCCF4}"/>
              </a:ext>
            </a:extLst>
          </p:cNvPr>
          <p:cNvSpPr>
            <a:spLocks noGrp="1"/>
          </p:cNvSpPr>
          <p:nvPr>
            <p:ph type="ftr" sz="quarter" idx="11"/>
          </p:nvPr>
        </p:nvSpPr>
        <p:spPr>
          <a:xfrm>
            <a:off x="9206144" y="702142"/>
            <a:ext cx="2967731" cy="365125"/>
          </a:xfrm>
          <a:ln>
            <a:noFill/>
          </a:ln>
        </p:spPr>
        <p:txBody>
          <a:bodyPr/>
          <a:lstStyle>
            <a:lvl1pPr algn="r">
              <a:defRPr sz="1600" i="1">
                <a:solidFill>
                  <a:srgbClr val="D1232A"/>
                </a:solidFill>
                <a:latin typeface="Times New Roman" panose="02020603050405020304" pitchFamily="18" charset="0"/>
                <a:cs typeface="Times New Roman" panose="02020603050405020304" pitchFamily="18" charset="0"/>
              </a:defRPr>
            </a:lvl1pPr>
          </a:lstStyle>
          <a:p>
            <a:r>
              <a:rPr lang="fr-FR" dirty="0"/>
              <a:t>Oscar Fossey - Confere’21</a:t>
            </a:r>
          </a:p>
        </p:txBody>
      </p:sp>
    </p:spTree>
    <p:extLst>
      <p:ext uri="{BB962C8B-B14F-4D97-AF65-F5344CB8AC3E}">
        <p14:creationId xmlns:p14="http://schemas.microsoft.com/office/powerpoint/2010/main" val="1731462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B69C04-EEB2-45D0-8C95-BEDE42AEB4A0}"/>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D5AB1A9F-7182-446D-A746-DB95AC49929E}"/>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FEB31CB-E739-48DF-A24E-E212C1EC67A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D40287F2-A18F-4D50-8672-EABA61E41D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EB737FAA-A744-4514-8969-0C36EE7A3D3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6244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5EFF96-EC78-4FF7-85AD-9BA0750A86E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F3EAE04-F2D4-4EC2-B10F-D6C3E60A7131}"/>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22003B4-7259-4798-9B01-411504EFA27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AD6E985F-D6D9-4EFB-BA74-69F064DEBA8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CA6F12BF-7A24-4A9D-85B3-93A457BF27E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87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9FA0E7-EC80-4315-97F3-F8756840E47D}"/>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EBC505CE-3048-4692-BF0F-28B3A699B79E}"/>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6DE42C5-EAC5-4C64-9BD6-3B2CCA5130DA}"/>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ADE584E-5142-4462-811D-EECF06A288D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a:extLst>
              <a:ext uri="{FF2B5EF4-FFF2-40B4-BE49-F238E27FC236}">
                <a16:creationId xmlns:a16="http://schemas.microsoft.com/office/drawing/2014/main" id="{AF67E175-47A1-49EB-96F3-8BC0D069E7B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7" name="Espace réservé du numéro de diapositive 6">
            <a:extLst>
              <a:ext uri="{FF2B5EF4-FFF2-40B4-BE49-F238E27FC236}">
                <a16:creationId xmlns:a16="http://schemas.microsoft.com/office/drawing/2014/main" id="{5F096D8B-FB13-4DF9-95B5-0F5E47F816E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277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8ADECC-DF70-4884-BE0C-55404AA70E0A}"/>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792D8FAF-4F6F-49CB-A76A-437E25F036E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14B4BE9-1E12-41D0-9DA9-5FBA0823C76C}"/>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18B15ED-ED5C-49D2-B0A2-99668AF0799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6281C78-AD1E-4BFD-BBF6-3D82F1FE106E}"/>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F57BEC3F-05CE-410A-ADF6-34530E9BF6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Espace réservé du pied de page 7">
            <a:extLst>
              <a:ext uri="{FF2B5EF4-FFF2-40B4-BE49-F238E27FC236}">
                <a16:creationId xmlns:a16="http://schemas.microsoft.com/office/drawing/2014/main" id="{21D18C96-83D8-4242-BB36-13BB6F60B3B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9" name="Espace réservé du numéro de diapositive 8">
            <a:extLst>
              <a:ext uri="{FF2B5EF4-FFF2-40B4-BE49-F238E27FC236}">
                <a16:creationId xmlns:a16="http://schemas.microsoft.com/office/drawing/2014/main" id="{73727E75-4848-48CB-8E4C-543197C898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83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C2856C-980B-49DC-93A2-F02382DF9D51}"/>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3308EB9E-4F68-4650-9DF4-9504668CF01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Espace réservé du pied de page 3">
            <a:extLst>
              <a:ext uri="{FF2B5EF4-FFF2-40B4-BE49-F238E27FC236}">
                <a16:creationId xmlns:a16="http://schemas.microsoft.com/office/drawing/2014/main" id="{7212ADA3-56E7-4559-ACB7-533A2F95627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5" name="Espace réservé du numéro de diapositive 4">
            <a:extLst>
              <a:ext uri="{FF2B5EF4-FFF2-40B4-BE49-F238E27FC236}">
                <a16:creationId xmlns:a16="http://schemas.microsoft.com/office/drawing/2014/main" id="{2F471FBC-D1DC-4797-912E-CF66330A11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05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983829-DB6A-4CD0-9725-36A5E9C57D8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94D5AA5-8C4C-4499-AD38-719A3E32DC62}"/>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1764F15-CD9B-4036-83E1-F2600E353FD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D470245-9897-4283-B1A5-5261450F89B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a:extLst>
              <a:ext uri="{FF2B5EF4-FFF2-40B4-BE49-F238E27FC236}">
                <a16:creationId xmlns:a16="http://schemas.microsoft.com/office/drawing/2014/main" id="{83FD6890-9B38-4203-93FF-5BB67D5905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7" name="Espace réservé du numéro de diapositive 6">
            <a:extLst>
              <a:ext uri="{FF2B5EF4-FFF2-40B4-BE49-F238E27FC236}">
                <a16:creationId xmlns:a16="http://schemas.microsoft.com/office/drawing/2014/main" id="{297B6B17-04CF-4094-9077-C7FEF9DD86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61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BA2FA-0B10-4C19-ADFC-B7FFABAA07C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92F220A-BFDD-4460-BD8A-AEA78CED02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6334ACB-FE80-4FF8-A62F-A8BF6EDB68A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B361E8B-6D5A-4B13-9BDA-D075E4126DA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Espace réservé du pied de page 5">
            <a:extLst>
              <a:ext uri="{FF2B5EF4-FFF2-40B4-BE49-F238E27FC236}">
                <a16:creationId xmlns:a16="http://schemas.microsoft.com/office/drawing/2014/main" id="{F63226C4-C915-4F41-B783-8CC7E3C329FD}"/>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7" name="Espace réservé du numéro de diapositive 6">
            <a:extLst>
              <a:ext uri="{FF2B5EF4-FFF2-40B4-BE49-F238E27FC236}">
                <a16:creationId xmlns:a16="http://schemas.microsoft.com/office/drawing/2014/main" id="{792CAD23-EF82-4FF8-9F27-9D278AE628F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510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71EA42-05C1-4AE3-90D2-759FE3794DF7}"/>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00ACBD9-6202-45A3-91FF-A9F6BBE4D8E0}"/>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EF3EE38-FF28-419A-BFCA-AA3EB49AB8B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BBB55B59-256F-4E6E-A315-A8156EEDE8E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31A5E951-039C-4B1D-AB38-90FAF2ACEDE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230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49A95D03-126C-444C-8463-6E2CE2DC5A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Espace réservé du pied de page 4">
            <a:extLst>
              <a:ext uri="{FF2B5EF4-FFF2-40B4-BE49-F238E27FC236}">
                <a16:creationId xmlns:a16="http://schemas.microsoft.com/office/drawing/2014/main" id="{0D1FBCBA-955A-4C89-B72A-A64BF13D07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6" name="Espace réservé du numéro de diapositive 5">
            <a:extLst>
              <a:ext uri="{FF2B5EF4-FFF2-40B4-BE49-F238E27FC236}">
                <a16:creationId xmlns:a16="http://schemas.microsoft.com/office/drawing/2014/main" id="{4F071307-81D2-4BA3-9272-A18FC801A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8245613"/>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4" r:id="rId7"/>
    <p:sldLayoutId id="2147483695" r:id="rId8"/>
    <p:sldLayoutId id="2147483696" r:id="rId9"/>
    <p:sldLayoutId id="2147483697" r:id="rId10"/>
    <p:sldLayoutId id="2147483693" r:id="rId11"/>
    <p:sldLayoutId id="2147483698" r:id="rId12"/>
    <p:sldLayoutId id="2147483699"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9.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63.jpeg"/><Relationship Id="rId18" Type="http://schemas.openxmlformats.org/officeDocument/2006/relationships/image" Target="../media/image41.png"/><Relationship Id="rId3" Type="http://schemas.openxmlformats.org/officeDocument/2006/relationships/image" Target="../media/image39.png"/><Relationship Id="rId7" Type="http://schemas.openxmlformats.org/officeDocument/2006/relationships/image" Target="../media/image26.png"/><Relationship Id="rId12" Type="http://schemas.openxmlformats.org/officeDocument/2006/relationships/image" Target="../media/image29.svg"/><Relationship Id="rId17" Type="http://schemas.openxmlformats.org/officeDocument/2006/relationships/image" Target="../media/image64.png"/><Relationship Id="rId2" Type="http://schemas.openxmlformats.org/officeDocument/2006/relationships/image" Target="../media/image17.png"/><Relationship Id="rId16" Type="http://schemas.openxmlformats.org/officeDocument/2006/relationships/image" Target="../media/image25.svg"/><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image" Target="../media/image31.svg"/><Relationship Id="rId19" Type="http://schemas.openxmlformats.org/officeDocument/2006/relationships/image" Target="../media/image38.png"/><Relationship Id="rId4" Type="http://schemas.openxmlformats.org/officeDocument/2006/relationships/image" Target="../media/image62.jpeg"/><Relationship Id="rId9" Type="http://schemas.openxmlformats.org/officeDocument/2006/relationships/image" Target="../media/image30.png"/><Relationship Id="rId1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0.png"/><Relationship Id="rId7"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600.png"/><Relationship Id="rId5" Type="http://schemas.openxmlformats.org/officeDocument/2006/relationships/image" Target="../media/image590.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hdl.handle.net/10985/10380" TargetMode="External"/><Relationship Id="rId2" Type="http://schemas.openxmlformats.org/officeDocument/2006/relationships/hyperlink" Target="http://hdl.handle.net/10985/12215"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8.jpe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3.gif"/><Relationship Id="rId5" Type="http://schemas.openxmlformats.org/officeDocument/2006/relationships/image" Target="../media/image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8.png"/><Relationship Id="rId7" Type="http://schemas.openxmlformats.org/officeDocument/2006/relationships/image" Target="../media/image7.pn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7.png"/><Relationship Id="rId16"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5.svg"/><Relationship Id="rId5" Type="http://schemas.openxmlformats.org/officeDocument/2006/relationships/image" Target="../media/image20.pn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5205A7-6292-475F-BB21-AF8331329B86}"/>
              </a:ext>
            </a:extLst>
          </p:cNvPr>
          <p:cNvSpPr>
            <a:spLocks noGrp="1"/>
          </p:cNvSpPr>
          <p:nvPr>
            <p:ph type="ctrTitle"/>
          </p:nvPr>
        </p:nvSpPr>
        <p:spPr>
          <a:xfrm>
            <a:off x="1524000" y="3351729"/>
            <a:ext cx="9144000" cy="604630"/>
          </a:xfrm>
        </p:spPr>
        <p:txBody>
          <a:bodyPr/>
          <a:lstStyle/>
          <a:p>
            <a:r>
              <a:rPr lang="fr-FR" sz="3600" dirty="0">
                <a:latin typeface="Times New Roman" panose="02020603050405020304" pitchFamily="18" charset="0"/>
                <a:cs typeface="Times New Roman" panose="02020603050405020304" pitchFamily="18" charset="0"/>
              </a:rPr>
              <a:t>DREAM</a:t>
            </a:r>
          </a:p>
        </p:txBody>
      </p:sp>
      <p:sp>
        <p:nvSpPr>
          <p:cNvPr id="3" name="Sous-titre 2">
            <a:extLst>
              <a:ext uri="{FF2B5EF4-FFF2-40B4-BE49-F238E27FC236}">
                <a16:creationId xmlns:a16="http://schemas.microsoft.com/office/drawing/2014/main" id="{7D14FDD6-2CCC-4DBC-BA6A-696FF6401D41}"/>
              </a:ext>
            </a:extLst>
          </p:cNvPr>
          <p:cNvSpPr>
            <a:spLocks noGrp="1"/>
          </p:cNvSpPr>
          <p:nvPr>
            <p:ph type="subTitle" idx="1"/>
          </p:nvPr>
        </p:nvSpPr>
        <p:spPr>
          <a:xfrm>
            <a:off x="1593668" y="3913954"/>
            <a:ext cx="9144000" cy="1302459"/>
          </a:xfrm>
        </p:spPr>
        <p:txBody>
          <a:bodyPr/>
          <a:lstStyle/>
          <a:p>
            <a:r>
              <a:rPr lang="fr-FR" b="1" dirty="0">
                <a:latin typeface="Times New Roman" panose="02020603050405020304" pitchFamily="18" charset="0"/>
                <a:cs typeface="Times New Roman" panose="02020603050405020304" pitchFamily="18" charset="0"/>
              </a:rPr>
              <a:t>D</a:t>
            </a:r>
            <a:r>
              <a:rPr lang="fr-FR" dirty="0">
                <a:latin typeface="Times New Roman" panose="02020603050405020304" pitchFamily="18" charset="0"/>
                <a:cs typeface="Times New Roman" panose="02020603050405020304" pitchFamily="18" charset="0"/>
              </a:rPr>
              <a:t>esign </a:t>
            </a:r>
            <a:r>
              <a:rPr lang="fr-FR" b="1" dirty="0">
                <a:latin typeface="Times New Roman" panose="02020603050405020304" pitchFamily="18" charset="0"/>
                <a:cs typeface="Times New Roman" panose="02020603050405020304" pitchFamily="18" charset="0"/>
              </a:rPr>
              <a:t>R</a:t>
            </a:r>
            <a:r>
              <a:rPr lang="fr-FR" dirty="0">
                <a:latin typeface="Times New Roman" panose="02020603050405020304" pitchFamily="18" charset="0"/>
                <a:cs typeface="Times New Roman" panose="02020603050405020304" pitchFamily="18" charset="0"/>
              </a:rPr>
              <a:t>ules </a:t>
            </a:r>
            <a:r>
              <a:rPr lang="fr-FR" b="1" dirty="0">
                <a:latin typeface="Times New Roman" panose="02020603050405020304" pitchFamily="18" charset="0"/>
                <a:cs typeface="Times New Roman" panose="02020603050405020304" pitchFamily="18" charset="0"/>
              </a:rPr>
              <a:t>E</a:t>
            </a:r>
            <a:r>
              <a:rPr lang="fr-FR" dirty="0">
                <a:latin typeface="Times New Roman" panose="02020603050405020304" pitchFamily="18" charset="0"/>
                <a:cs typeface="Times New Roman" panose="02020603050405020304" pitchFamily="18" charset="0"/>
              </a:rPr>
              <a:t>xtractor for </a:t>
            </a:r>
            <a:r>
              <a:rPr lang="fr-FR" b="1" dirty="0">
                <a:latin typeface="Times New Roman" panose="02020603050405020304" pitchFamily="18" charset="0"/>
                <a:cs typeface="Times New Roman" panose="02020603050405020304" pitchFamily="18" charset="0"/>
              </a:rPr>
              <a:t>A</a:t>
            </a:r>
            <a:r>
              <a:rPr lang="fr-FR" dirty="0">
                <a:latin typeface="Times New Roman" panose="02020603050405020304" pitchFamily="18" charset="0"/>
                <a:cs typeface="Times New Roman" panose="02020603050405020304" pitchFamily="18" charset="0"/>
              </a:rPr>
              <a:t>dditive </a:t>
            </a:r>
            <a:r>
              <a:rPr lang="fr-FR" b="1" dirty="0">
                <a:latin typeface="Times New Roman" panose="02020603050405020304" pitchFamily="18" charset="0"/>
                <a:cs typeface="Times New Roman" panose="02020603050405020304" pitchFamily="18" charset="0"/>
              </a:rPr>
              <a:t>M</a:t>
            </a:r>
            <a:r>
              <a:rPr lang="fr-FR" dirty="0">
                <a:latin typeface="Times New Roman" panose="02020603050405020304" pitchFamily="18" charset="0"/>
                <a:cs typeface="Times New Roman" panose="02020603050405020304" pitchFamily="18" charset="0"/>
              </a:rPr>
              <a:t>anufacturability</a:t>
            </a:r>
          </a:p>
          <a:p>
            <a:pPr algn="ctr">
              <a:lnSpc>
                <a:spcPct val="115000"/>
              </a:lnSpc>
            </a:pPr>
            <a:r>
              <a:rPr lang="fr-FR" sz="1600" dirty="0">
                <a:effectLst/>
                <a:latin typeface="Times New Roman" panose="02020603050405020304" pitchFamily="18" charset="0"/>
                <a:ea typeface="Arial" panose="020B0604020202020204" pitchFamily="34" charset="0"/>
                <a:cs typeface="Times New Roman" panose="02020603050405020304" pitchFamily="18" charset="0"/>
              </a:rPr>
              <a:t>Développement d’un outil d’analyse de description textuelle de produit pour pouvoir assister le concepteur durant la phase de prototypage avec fabrication additive.</a:t>
            </a:r>
          </a:p>
        </p:txBody>
      </p:sp>
      <p:sp>
        <p:nvSpPr>
          <p:cNvPr id="4" name="Espace réservé du pied de page 3">
            <a:extLst>
              <a:ext uri="{FF2B5EF4-FFF2-40B4-BE49-F238E27FC236}">
                <a16:creationId xmlns:a16="http://schemas.microsoft.com/office/drawing/2014/main" id="{86F0D810-16C1-40A2-8F98-397326BAEAD5}"/>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5" name="Espace réservé du numéro de diapositive 4">
            <a:extLst>
              <a:ext uri="{FF2B5EF4-FFF2-40B4-BE49-F238E27FC236}">
                <a16:creationId xmlns:a16="http://schemas.microsoft.com/office/drawing/2014/main" id="{7680330F-8145-4697-9C60-ECE5488DE50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3" name="ZoneTexte 12">
            <a:extLst>
              <a:ext uri="{FF2B5EF4-FFF2-40B4-BE49-F238E27FC236}">
                <a16:creationId xmlns:a16="http://schemas.microsoft.com/office/drawing/2014/main" id="{B8C9BF16-7BBF-4500-948D-0F946BE215FC}"/>
              </a:ext>
            </a:extLst>
          </p:cNvPr>
          <p:cNvSpPr txBox="1"/>
          <p:nvPr/>
        </p:nvSpPr>
        <p:spPr>
          <a:xfrm>
            <a:off x="2939070" y="5428371"/>
            <a:ext cx="6313860" cy="923330"/>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Encadrants :</a:t>
            </a:r>
          </a:p>
          <a:p>
            <a:pPr algn="ctr"/>
            <a:r>
              <a:rPr lang="fr-FR" dirty="0">
                <a:latin typeface="Times New Roman" panose="02020603050405020304" pitchFamily="18" charset="0"/>
                <a:cs typeface="Times New Roman" panose="02020603050405020304" pitchFamily="18" charset="0"/>
              </a:rPr>
              <a:t>Frédéric Segonds, Maître de Conférences, LCPI, Arts et Métiers</a:t>
            </a:r>
          </a:p>
          <a:p>
            <a:pPr algn="ctr"/>
            <a:r>
              <a:rPr lang="fr-FR" dirty="0">
                <a:latin typeface="Times New Roman" panose="02020603050405020304" pitchFamily="18" charset="0"/>
                <a:cs typeface="Times New Roman" panose="02020603050405020304" pitchFamily="18" charset="0"/>
              </a:rPr>
              <a:t> Romain Pinquié, Maître de Conférences, GSCOP, UGA</a:t>
            </a:r>
          </a:p>
        </p:txBody>
      </p:sp>
      <p:sp>
        <p:nvSpPr>
          <p:cNvPr id="14" name="ZoneTexte 13">
            <a:extLst>
              <a:ext uri="{FF2B5EF4-FFF2-40B4-BE49-F238E27FC236}">
                <a16:creationId xmlns:a16="http://schemas.microsoft.com/office/drawing/2014/main" id="{B4090F50-8E5A-4391-9D8B-8070AFC5E909}"/>
              </a:ext>
            </a:extLst>
          </p:cNvPr>
          <p:cNvSpPr txBox="1"/>
          <p:nvPr/>
        </p:nvSpPr>
        <p:spPr>
          <a:xfrm>
            <a:off x="5050169" y="2393662"/>
            <a:ext cx="2230998" cy="523220"/>
          </a:xfrm>
          <a:prstGeom prst="rect">
            <a:avLst/>
          </a:prstGeom>
          <a:noFill/>
        </p:spPr>
        <p:txBody>
          <a:bodyPr wrap="square" rtlCol="0">
            <a:spAutoFit/>
          </a:bodyPr>
          <a:lstStyle/>
          <a:p>
            <a:r>
              <a:rPr lang="fr-FR" sz="2800" dirty="0">
                <a:latin typeface="Times New Roman" panose="02020603050405020304" pitchFamily="18" charset="0"/>
                <a:cs typeface="Times New Roman" panose="02020603050405020304" pitchFamily="18" charset="0"/>
              </a:rPr>
              <a:t>Oscar Fossey </a:t>
            </a:r>
          </a:p>
        </p:txBody>
      </p:sp>
      <p:pic>
        <p:nvPicPr>
          <p:cNvPr id="15" name="Image 14">
            <a:extLst>
              <a:ext uri="{FF2B5EF4-FFF2-40B4-BE49-F238E27FC236}">
                <a16:creationId xmlns:a16="http://schemas.microsoft.com/office/drawing/2014/main" id="{B4D39006-1F11-4B91-B03E-45CD22ED1E98}"/>
              </a:ext>
            </a:extLst>
          </p:cNvPr>
          <p:cNvPicPr>
            <a:picLocks noChangeAspect="1"/>
          </p:cNvPicPr>
          <p:nvPr/>
        </p:nvPicPr>
        <p:blipFill>
          <a:blip r:embed="rId2"/>
          <a:stretch>
            <a:fillRect/>
          </a:stretch>
        </p:blipFill>
        <p:spPr>
          <a:xfrm>
            <a:off x="4145192" y="268805"/>
            <a:ext cx="3573036" cy="907520"/>
          </a:xfrm>
          <a:prstGeom prst="rect">
            <a:avLst/>
          </a:prstGeom>
        </p:spPr>
      </p:pic>
      <p:pic>
        <p:nvPicPr>
          <p:cNvPr id="16" name="Image 15">
            <a:extLst>
              <a:ext uri="{FF2B5EF4-FFF2-40B4-BE49-F238E27FC236}">
                <a16:creationId xmlns:a16="http://schemas.microsoft.com/office/drawing/2014/main" id="{ACD13504-4599-4563-A1A0-E7E31F829ECC}"/>
              </a:ext>
            </a:extLst>
          </p:cNvPr>
          <p:cNvPicPr>
            <a:picLocks noChangeAspect="1"/>
          </p:cNvPicPr>
          <p:nvPr/>
        </p:nvPicPr>
        <p:blipFill>
          <a:blip r:embed="rId3"/>
          <a:stretch>
            <a:fillRect/>
          </a:stretch>
        </p:blipFill>
        <p:spPr>
          <a:xfrm>
            <a:off x="482424" y="234217"/>
            <a:ext cx="2564026" cy="1062691"/>
          </a:xfrm>
          <a:prstGeom prst="rect">
            <a:avLst/>
          </a:prstGeom>
        </p:spPr>
      </p:pic>
      <p:pic>
        <p:nvPicPr>
          <p:cNvPr id="17" name="Image 16">
            <a:extLst>
              <a:ext uri="{FF2B5EF4-FFF2-40B4-BE49-F238E27FC236}">
                <a16:creationId xmlns:a16="http://schemas.microsoft.com/office/drawing/2014/main" id="{A08AA1FE-6342-4AB2-823D-76D8F34B43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2491" y="50172"/>
            <a:ext cx="2900364" cy="1189613"/>
          </a:xfrm>
          <a:prstGeom prst="rect">
            <a:avLst/>
          </a:prstGeom>
        </p:spPr>
      </p:pic>
      <p:pic>
        <p:nvPicPr>
          <p:cNvPr id="18" name="Image 17">
            <a:extLst>
              <a:ext uri="{FF2B5EF4-FFF2-40B4-BE49-F238E27FC236}">
                <a16:creationId xmlns:a16="http://schemas.microsoft.com/office/drawing/2014/main" id="{EA30E1F6-BCE7-495D-B0B6-E15BAA22C8C0}"/>
              </a:ext>
            </a:extLst>
          </p:cNvPr>
          <p:cNvPicPr>
            <a:picLocks noChangeAspect="1"/>
          </p:cNvPicPr>
          <p:nvPr/>
        </p:nvPicPr>
        <p:blipFill>
          <a:blip r:embed="rId5"/>
          <a:stretch>
            <a:fillRect/>
          </a:stretch>
        </p:blipFill>
        <p:spPr>
          <a:xfrm>
            <a:off x="791978" y="5590317"/>
            <a:ext cx="2254472" cy="1033466"/>
          </a:xfrm>
          <a:prstGeom prst="rect">
            <a:avLst/>
          </a:prstGeom>
        </p:spPr>
      </p:pic>
      <p:pic>
        <p:nvPicPr>
          <p:cNvPr id="19" name="Espace réservé du contenu 4">
            <a:extLst>
              <a:ext uri="{FF2B5EF4-FFF2-40B4-BE49-F238E27FC236}">
                <a16:creationId xmlns:a16="http://schemas.microsoft.com/office/drawing/2014/main" id="{C611ACD2-34FF-4958-A6C6-71FBDD2F7656}"/>
              </a:ext>
            </a:extLst>
          </p:cNvPr>
          <p:cNvPicPr>
            <a:picLocks noGrp="1" noChangeAspect="1"/>
          </p:cNvPicPr>
          <p:nvPr/>
        </p:nvPicPr>
        <p:blipFill>
          <a:blip r:embed="rId6"/>
          <a:stretch>
            <a:fillRect/>
          </a:stretch>
        </p:blipFill>
        <p:spPr>
          <a:xfrm>
            <a:off x="9252930" y="5734840"/>
            <a:ext cx="2563087" cy="666926"/>
          </a:xfrm>
          <a:prstGeom prst="rect">
            <a:avLst/>
          </a:prstGeom>
        </p:spPr>
      </p:pic>
      <p:sp>
        <p:nvSpPr>
          <p:cNvPr id="7" name="ZoneTexte 6">
            <a:extLst>
              <a:ext uri="{FF2B5EF4-FFF2-40B4-BE49-F238E27FC236}">
                <a16:creationId xmlns:a16="http://schemas.microsoft.com/office/drawing/2014/main" id="{29A72894-6FD5-420C-9855-3016988AA9CF}"/>
              </a:ext>
            </a:extLst>
          </p:cNvPr>
          <p:cNvSpPr txBox="1"/>
          <p:nvPr/>
        </p:nvSpPr>
        <p:spPr>
          <a:xfrm>
            <a:off x="1757517" y="1429629"/>
            <a:ext cx="8286343" cy="954107"/>
          </a:xfrm>
          <a:prstGeom prst="rect">
            <a:avLst/>
          </a:prstGeom>
          <a:noFill/>
        </p:spPr>
        <p:txBody>
          <a:bodyPr wrap="square" rtlCol="0">
            <a:spAutoFit/>
          </a:bodyPr>
          <a:lstStyle/>
          <a:p>
            <a:pPr algn="ctr"/>
            <a:r>
              <a:rPr lang="fr-FR" sz="2800" dirty="0">
                <a:latin typeface="Times New Roman" panose="02020603050405020304" pitchFamily="18" charset="0"/>
                <a:cs typeface="Times New Roman" panose="02020603050405020304" pitchFamily="18" charset="0"/>
              </a:rPr>
              <a:t>Soutenance de projet de fin d’études – 09/09/2021  ENSAM Campus de Paris</a:t>
            </a:r>
          </a:p>
        </p:txBody>
      </p:sp>
    </p:spTree>
    <p:extLst>
      <p:ext uri="{BB962C8B-B14F-4D97-AF65-F5344CB8AC3E}">
        <p14:creationId xmlns:p14="http://schemas.microsoft.com/office/powerpoint/2010/main" val="335130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p:txBody>
          <a:bodyPr/>
          <a:lstStyle/>
          <a:p>
            <a:r>
              <a:rPr lang="fr-FR" dirty="0"/>
              <a:t>État de l’art : FA, DFAM</a:t>
            </a:r>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10</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sp>
        <p:nvSpPr>
          <p:cNvPr id="14" name="ZoneTexte 13">
            <a:extLst>
              <a:ext uri="{FF2B5EF4-FFF2-40B4-BE49-F238E27FC236}">
                <a16:creationId xmlns:a16="http://schemas.microsoft.com/office/drawing/2014/main" id="{4C52BFF5-1DB8-4D8B-9D1D-87A7DF158127}"/>
              </a:ext>
            </a:extLst>
          </p:cNvPr>
          <p:cNvSpPr txBox="1"/>
          <p:nvPr/>
        </p:nvSpPr>
        <p:spPr>
          <a:xfrm>
            <a:off x="4356030" y="4328120"/>
            <a:ext cx="2918491"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F. Laverne et</a:t>
            </a:r>
            <a:r>
              <a:rPr lang="fr-FR" sz="1800" b="0" i="1" u="none" strike="noStrike" baseline="0" dirty="0">
                <a:solidFill>
                  <a:srgbClr val="000000"/>
                </a:solidFill>
                <a:latin typeface="Times New Roman" panose="02020603050405020304" pitchFamily="18" charset="0"/>
              </a:rPr>
              <a:t> S. G. Industriel</a:t>
            </a:r>
            <a:r>
              <a:rPr lang="en-US" sz="1800" i="1" dirty="0">
                <a:latin typeface="Times New Roman" panose="02020603050405020304" pitchFamily="18" charset="0"/>
                <a:cs typeface="Times New Roman" panose="02020603050405020304" pitchFamily="18" charset="0"/>
              </a:rPr>
              <a:t> </a:t>
            </a:r>
            <a:endParaRPr lang="fr-FR" i="1" dirty="0">
              <a:latin typeface="Times New Roman" panose="02020603050405020304" pitchFamily="18" charset="0"/>
              <a:cs typeface="Times New Roman" panose="02020603050405020304" pitchFamily="18" charset="0"/>
            </a:endParaRPr>
          </a:p>
        </p:txBody>
      </p:sp>
      <p:sp>
        <p:nvSpPr>
          <p:cNvPr id="15" name="ZoneTexte 14">
            <a:extLst>
              <a:ext uri="{FF2B5EF4-FFF2-40B4-BE49-F238E27FC236}">
                <a16:creationId xmlns:a16="http://schemas.microsoft.com/office/drawing/2014/main" id="{68B83169-C0B7-4A3A-B2B6-EABB9C10F086}"/>
              </a:ext>
            </a:extLst>
          </p:cNvPr>
          <p:cNvSpPr txBox="1"/>
          <p:nvPr/>
        </p:nvSpPr>
        <p:spPr>
          <a:xfrm>
            <a:off x="886639" y="5303520"/>
            <a:ext cx="10742772" cy="646331"/>
          </a:xfrm>
          <a:prstGeom prst="rect">
            <a:avLst/>
          </a:prstGeom>
          <a:noFill/>
        </p:spPr>
        <p:txBody>
          <a:bodyPr wrap="square" rtlCol="0">
            <a:spAutoFit/>
          </a:bodyPr>
          <a:lstStyle/>
          <a:p>
            <a:r>
              <a:rPr lang="en-US" sz="1800" b="0" i="0" u="none" strike="noStrike" baseline="0" dirty="0">
                <a:solidFill>
                  <a:srgbClr val="000000"/>
                </a:solidFill>
                <a:latin typeface="Times New Roman" panose="02020603050405020304" pitchFamily="18" charset="0"/>
              </a:rPr>
              <a:t>DFAM (Design for Additive Manufacturing) is a set of methods and tools that help designers consider the specificities of AM (technological, geometrical, etc.) during the design stage [3].</a:t>
            </a:r>
            <a:endParaRPr lang="fr-FR" dirty="0"/>
          </a:p>
        </p:txBody>
      </p:sp>
      <p:sp>
        <p:nvSpPr>
          <p:cNvPr id="16" name="ZoneTexte 15">
            <a:extLst>
              <a:ext uri="{FF2B5EF4-FFF2-40B4-BE49-F238E27FC236}">
                <a16:creationId xmlns:a16="http://schemas.microsoft.com/office/drawing/2014/main" id="{A4B6C6AA-2FAD-4446-A470-7C5029A895A9}"/>
              </a:ext>
            </a:extLst>
          </p:cNvPr>
          <p:cNvSpPr txBox="1"/>
          <p:nvPr/>
        </p:nvSpPr>
        <p:spPr>
          <a:xfrm>
            <a:off x="6631167" y="5949851"/>
            <a:ext cx="4175246" cy="338554"/>
          </a:xfrm>
          <a:prstGeom prst="rect">
            <a:avLst/>
          </a:prstGeom>
          <a:noFill/>
        </p:spPr>
        <p:txBody>
          <a:bodyPr wrap="none" rtlCol="0">
            <a:spAutoFit/>
          </a:bodyPr>
          <a:lstStyle/>
          <a:p>
            <a:r>
              <a:rPr lang="fr-FR" sz="1600" b="0" i="1" u="none" strike="noStrike" baseline="0" dirty="0">
                <a:solidFill>
                  <a:srgbClr val="000000"/>
                </a:solidFill>
                <a:latin typeface="Times New Roman" panose="02020603050405020304" pitchFamily="18" charset="0"/>
                <a:cs typeface="Times New Roman" panose="02020603050405020304" pitchFamily="18" charset="0"/>
              </a:rPr>
              <a:t>F. Laverne, F. Segonds, N. Anwer, and M. le Coq</a:t>
            </a:r>
            <a:endParaRPr lang="fr-FR" sz="1600" i="1" dirty="0">
              <a:latin typeface="Times New Roman" panose="02020603050405020304" pitchFamily="18" charset="0"/>
              <a:cs typeface="Times New Roman" panose="02020603050405020304" pitchFamily="18" charset="0"/>
            </a:endParaRPr>
          </a:p>
        </p:txBody>
      </p:sp>
      <p:pic>
        <p:nvPicPr>
          <p:cNvPr id="18" name="Image 17">
            <a:extLst>
              <a:ext uri="{FF2B5EF4-FFF2-40B4-BE49-F238E27FC236}">
                <a16:creationId xmlns:a16="http://schemas.microsoft.com/office/drawing/2014/main" id="{72EC91BC-7168-4077-9960-462280399333}"/>
              </a:ext>
            </a:extLst>
          </p:cNvPr>
          <p:cNvPicPr>
            <a:picLocks noChangeAspect="1"/>
          </p:cNvPicPr>
          <p:nvPr/>
        </p:nvPicPr>
        <p:blipFill>
          <a:blip r:embed="rId2"/>
          <a:stretch>
            <a:fillRect/>
          </a:stretch>
        </p:blipFill>
        <p:spPr>
          <a:xfrm>
            <a:off x="1301628" y="1497827"/>
            <a:ext cx="8853592" cy="2886690"/>
          </a:xfrm>
          <a:prstGeom prst="rect">
            <a:avLst/>
          </a:prstGeom>
        </p:spPr>
      </p:pic>
      <p:sp>
        <p:nvSpPr>
          <p:cNvPr id="17" name="Espace réservé du pied de page 2">
            <a:extLst>
              <a:ext uri="{FF2B5EF4-FFF2-40B4-BE49-F238E27FC236}">
                <a16:creationId xmlns:a16="http://schemas.microsoft.com/office/drawing/2014/main" id="{BD8D499A-FBCE-4656-BF61-69E97F61BBF1}"/>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2409652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p:txBody>
          <a:bodyPr/>
          <a:lstStyle/>
          <a:p>
            <a:r>
              <a:rPr lang="fr-FR" dirty="0"/>
              <a:t>État de l’art : FA, DFAM</a:t>
            </a:r>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11</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pic>
        <p:nvPicPr>
          <p:cNvPr id="13" name="Image 12">
            <a:extLst>
              <a:ext uri="{FF2B5EF4-FFF2-40B4-BE49-F238E27FC236}">
                <a16:creationId xmlns:a16="http://schemas.microsoft.com/office/drawing/2014/main" id="{E27DF28F-FC10-4F7C-B9D9-7BF8570D9639}"/>
              </a:ext>
            </a:extLst>
          </p:cNvPr>
          <p:cNvPicPr>
            <a:picLocks noChangeAspect="1"/>
          </p:cNvPicPr>
          <p:nvPr/>
        </p:nvPicPr>
        <p:blipFill>
          <a:blip r:embed="rId2"/>
          <a:stretch>
            <a:fillRect/>
          </a:stretch>
        </p:blipFill>
        <p:spPr>
          <a:xfrm>
            <a:off x="2891360" y="1904694"/>
            <a:ext cx="5543715" cy="3919562"/>
          </a:xfrm>
          <a:prstGeom prst="rect">
            <a:avLst/>
          </a:prstGeom>
        </p:spPr>
      </p:pic>
      <p:pic>
        <p:nvPicPr>
          <p:cNvPr id="14" name="Image 13">
            <a:extLst>
              <a:ext uri="{FF2B5EF4-FFF2-40B4-BE49-F238E27FC236}">
                <a16:creationId xmlns:a16="http://schemas.microsoft.com/office/drawing/2014/main" id="{27323299-31E6-409E-ACE8-B4F15BEE7EB2}"/>
              </a:ext>
            </a:extLst>
          </p:cNvPr>
          <p:cNvPicPr>
            <a:picLocks noChangeAspect="1"/>
          </p:cNvPicPr>
          <p:nvPr/>
        </p:nvPicPr>
        <p:blipFill>
          <a:blip r:embed="rId3"/>
          <a:stretch>
            <a:fillRect/>
          </a:stretch>
        </p:blipFill>
        <p:spPr>
          <a:xfrm>
            <a:off x="3468620" y="1720028"/>
            <a:ext cx="4684808" cy="3995522"/>
          </a:xfrm>
          <a:prstGeom prst="rect">
            <a:avLst/>
          </a:prstGeom>
        </p:spPr>
      </p:pic>
      <p:sp>
        <p:nvSpPr>
          <p:cNvPr id="15" name="ZoneTexte 14">
            <a:extLst>
              <a:ext uri="{FF2B5EF4-FFF2-40B4-BE49-F238E27FC236}">
                <a16:creationId xmlns:a16="http://schemas.microsoft.com/office/drawing/2014/main" id="{8B23BB62-F0D5-4C58-B158-90CC5FBA34BB}"/>
              </a:ext>
            </a:extLst>
          </p:cNvPr>
          <p:cNvSpPr txBox="1"/>
          <p:nvPr/>
        </p:nvSpPr>
        <p:spPr>
          <a:xfrm>
            <a:off x="2891360" y="5900216"/>
            <a:ext cx="2965555" cy="369332"/>
          </a:xfrm>
          <a:prstGeom prst="rect">
            <a:avLst/>
          </a:prstGeom>
          <a:noFill/>
        </p:spPr>
        <p:txBody>
          <a:bodyPr wrap="none" rtlCol="0">
            <a:spAutoFit/>
          </a:bodyPr>
          <a:lstStyle/>
          <a:p>
            <a:r>
              <a:rPr lang="en-US" i="1" dirty="0">
                <a:solidFill>
                  <a:srgbClr val="000000"/>
                </a:solidFill>
                <a:latin typeface="Times New Roman" panose="02020603050405020304" pitchFamily="18" charset="0"/>
              </a:rPr>
              <a:t>W.-C. Cheung and J. Moultrie</a:t>
            </a:r>
            <a:endParaRPr lang="fr-FR" i="1" dirty="0"/>
          </a:p>
        </p:txBody>
      </p:sp>
      <p:sp>
        <p:nvSpPr>
          <p:cNvPr id="16" name="Espace réservé du pied de page 2">
            <a:extLst>
              <a:ext uri="{FF2B5EF4-FFF2-40B4-BE49-F238E27FC236}">
                <a16:creationId xmlns:a16="http://schemas.microsoft.com/office/drawing/2014/main" id="{F7C2282B-B628-4522-9756-ABA738BF2E44}"/>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399921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p:txBody>
          <a:bodyPr/>
          <a:lstStyle/>
          <a:p>
            <a:r>
              <a:rPr lang="fr-FR" dirty="0"/>
              <a:t>État de l’art : FA, DFAM</a:t>
            </a:r>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12</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pic>
        <p:nvPicPr>
          <p:cNvPr id="13" name="Image 12">
            <a:extLst>
              <a:ext uri="{FF2B5EF4-FFF2-40B4-BE49-F238E27FC236}">
                <a16:creationId xmlns:a16="http://schemas.microsoft.com/office/drawing/2014/main" id="{A23CA1F1-37F9-4385-8748-5CC53D97434C}"/>
              </a:ext>
            </a:extLst>
          </p:cNvPr>
          <p:cNvPicPr>
            <a:picLocks noChangeAspect="1"/>
          </p:cNvPicPr>
          <p:nvPr/>
        </p:nvPicPr>
        <p:blipFill>
          <a:blip r:embed="rId2"/>
          <a:stretch>
            <a:fillRect/>
          </a:stretch>
        </p:blipFill>
        <p:spPr>
          <a:xfrm>
            <a:off x="1656610" y="1509524"/>
            <a:ext cx="4738209" cy="3514437"/>
          </a:xfrm>
          <a:prstGeom prst="rect">
            <a:avLst/>
          </a:prstGeom>
        </p:spPr>
      </p:pic>
      <p:sp>
        <p:nvSpPr>
          <p:cNvPr id="15" name="Rectangle 14">
            <a:extLst>
              <a:ext uri="{FF2B5EF4-FFF2-40B4-BE49-F238E27FC236}">
                <a16:creationId xmlns:a16="http://schemas.microsoft.com/office/drawing/2014/main" id="{5F401267-2493-4FB0-B976-15C4F2D3DA99}"/>
              </a:ext>
            </a:extLst>
          </p:cNvPr>
          <p:cNvSpPr/>
          <p:nvPr/>
        </p:nvSpPr>
        <p:spPr>
          <a:xfrm>
            <a:off x="4485608" y="4542531"/>
            <a:ext cx="1758635" cy="48143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A9186AA1-521F-414B-9D58-E2AEBB8CE765}"/>
              </a:ext>
            </a:extLst>
          </p:cNvPr>
          <p:cNvCxnSpPr>
            <a:cxnSpLocks/>
          </p:cNvCxnSpPr>
          <p:nvPr/>
        </p:nvCxnSpPr>
        <p:spPr>
          <a:xfrm flipV="1">
            <a:off x="4485608" y="3426832"/>
            <a:ext cx="1261490" cy="11156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4F7CA2D-51D9-4B90-9D57-F2B1023635C1}"/>
              </a:ext>
            </a:extLst>
          </p:cNvPr>
          <p:cNvCxnSpPr>
            <a:cxnSpLocks/>
          </p:cNvCxnSpPr>
          <p:nvPr/>
        </p:nvCxnSpPr>
        <p:spPr>
          <a:xfrm flipV="1">
            <a:off x="6244243" y="4769491"/>
            <a:ext cx="5468477" cy="2544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E92C7610-D709-4F58-88AE-5AF329A2703B}"/>
              </a:ext>
            </a:extLst>
          </p:cNvPr>
          <p:cNvPicPr>
            <a:picLocks noChangeAspect="1"/>
          </p:cNvPicPr>
          <p:nvPr/>
        </p:nvPicPr>
        <p:blipFill>
          <a:blip r:embed="rId3"/>
          <a:stretch>
            <a:fillRect/>
          </a:stretch>
        </p:blipFill>
        <p:spPr>
          <a:xfrm>
            <a:off x="5747098" y="3429000"/>
            <a:ext cx="5965622" cy="1340491"/>
          </a:xfrm>
          <a:prstGeom prst="rect">
            <a:avLst/>
          </a:prstGeom>
          <a:ln w="28575">
            <a:solidFill>
              <a:srgbClr val="FF0000"/>
            </a:solidFill>
          </a:ln>
        </p:spPr>
      </p:pic>
      <p:sp>
        <p:nvSpPr>
          <p:cNvPr id="18" name="ZoneTexte 17">
            <a:extLst>
              <a:ext uri="{FF2B5EF4-FFF2-40B4-BE49-F238E27FC236}">
                <a16:creationId xmlns:a16="http://schemas.microsoft.com/office/drawing/2014/main" id="{F98B5C8C-5DFB-44E1-A825-498315C28B16}"/>
              </a:ext>
            </a:extLst>
          </p:cNvPr>
          <p:cNvSpPr txBox="1"/>
          <p:nvPr/>
        </p:nvSpPr>
        <p:spPr>
          <a:xfrm>
            <a:off x="1656610" y="5163810"/>
            <a:ext cx="1711046" cy="369332"/>
          </a:xfrm>
          <a:prstGeom prst="rect">
            <a:avLst/>
          </a:prstGeom>
          <a:noFill/>
        </p:spPr>
        <p:txBody>
          <a:bodyPr wrap="none" rtlCol="0">
            <a:spAutoFit/>
          </a:bodyPr>
          <a:lstStyle/>
          <a:p>
            <a:r>
              <a:rPr lang="en-US" sz="1800" b="0" i="1" u="none" strike="noStrike" baseline="0" dirty="0">
                <a:solidFill>
                  <a:srgbClr val="000000"/>
                </a:solidFill>
                <a:latin typeface="Times New Roman" panose="02020603050405020304" pitchFamily="18" charset="0"/>
              </a:rPr>
              <a:t>J. W. Booth et al</a:t>
            </a:r>
            <a:endParaRPr lang="fr-FR" i="1" dirty="0"/>
          </a:p>
        </p:txBody>
      </p:sp>
      <p:sp>
        <p:nvSpPr>
          <p:cNvPr id="19" name="Espace réservé du pied de page 2">
            <a:extLst>
              <a:ext uri="{FF2B5EF4-FFF2-40B4-BE49-F238E27FC236}">
                <a16:creationId xmlns:a16="http://schemas.microsoft.com/office/drawing/2014/main" id="{F1AAC8F5-E092-4EE9-BE54-99F3831B2F8E}"/>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337021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53" presetClass="entr" presetSubtype="16"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par>
                                <p:cTn id="22" presetID="53" presetClass="entr" presetSubtype="16"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a:xfrm rot="16200000">
            <a:off x="-3275867" y="2825927"/>
            <a:ext cx="7410977" cy="546099"/>
          </a:xfrm>
        </p:spPr>
        <p:txBody>
          <a:bodyPr/>
          <a:lstStyle/>
          <a:p>
            <a:r>
              <a:rPr lang="fr-FR" sz="2000" dirty="0">
                <a:latin typeface="Times New Roman" panose="02020603050405020304" pitchFamily="18" charset="0"/>
                <a:cs typeface="Times New Roman" panose="02020603050405020304" pitchFamily="18" charset="0"/>
              </a:rPr>
              <a:t>Traitement automatique du langage naturel (NLP)</a:t>
            </a:r>
            <a:endParaRPr lang="fr-FR" sz="2000" dirty="0"/>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13</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pic>
        <p:nvPicPr>
          <p:cNvPr id="13" name="Image 12">
            <a:extLst>
              <a:ext uri="{FF2B5EF4-FFF2-40B4-BE49-F238E27FC236}">
                <a16:creationId xmlns:a16="http://schemas.microsoft.com/office/drawing/2014/main" id="{F95EEE9E-D313-40DC-A211-AEFEB8ADC439}"/>
              </a:ext>
            </a:extLst>
          </p:cNvPr>
          <p:cNvPicPr>
            <a:picLocks noChangeAspect="1"/>
          </p:cNvPicPr>
          <p:nvPr/>
        </p:nvPicPr>
        <p:blipFill rotWithShape="1">
          <a:blip r:embed="rId2"/>
          <a:srcRect t="15943" b="19209"/>
          <a:stretch/>
        </p:blipFill>
        <p:spPr>
          <a:xfrm>
            <a:off x="961906" y="1805491"/>
            <a:ext cx="8707272" cy="568619"/>
          </a:xfrm>
          <a:prstGeom prst="rect">
            <a:avLst/>
          </a:prstGeom>
          <a:ln w="12700">
            <a:solidFill>
              <a:schemeClr val="tx1"/>
            </a:solidFill>
          </a:ln>
        </p:spPr>
      </p:pic>
      <p:grpSp>
        <p:nvGrpSpPr>
          <p:cNvPr id="14" name="Groupe 13">
            <a:extLst>
              <a:ext uri="{FF2B5EF4-FFF2-40B4-BE49-F238E27FC236}">
                <a16:creationId xmlns:a16="http://schemas.microsoft.com/office/drawing/2014/main" id="{41471EFD-6521-4266-82B6-64EE15061CB0}"/>
              </a:ext>
            </a:extLst>
          </p:cNvPr>
          <p:cNvGrpSpPr/>
          <p:nvPr/>
        </p:nvGrpSpPr>
        <p:grpSpPr>
          <a:xfrm>
            <a:off x="4002829" y="3098977"/>
            <a:ext cx="7443816" cy="742382"/>
            <a:chOff x="841166" y="2620360"/>
            <a:chExt cx="7443816" cy="742382"/>
          </a:xfrm>
        </p:grpSpPr>
        <p:sp>
          <p:nvSpPr>
            <p:cNvPr id="15" name="Rectangle : coins arrondis 14">
              <a:extLst>
                <a:ext uri="{FF2B5EF4-FFF2-40B4-BE49-F238E27FC236}">
                  <a16:creationId xmlns:a16="http://schemas.microsoft.com/office/drawing/2014/main" id="{4037239A-19CB-4EF0-8025-BEE8D6B5848D}"/>
                </a:ext>
              </a:extLst>
            </p:cNvPr>
            <p:cNvSpPr/>
            <p:nvPr/>
          </p:nvSpPr>
          <p:spPr>
            <a:xfrm>
              <a:off x="841166" y="2639411"/>
              <a:ext cx="786906"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Un</a:t>
              </a:r>
            </a:p>
          </p:txBody>
        </p:sp>
        <p:sp>
          <p:nvSpPr>
            <p:cNvPr id="16" name="Rectangle : coins arrondis 15">
              <a:extLst>
                <a:ext uri="{FF2B5EF4-FFF2-40B4-BE49-F238E27FC236}">
                  <a16:creationId xmlns:a16="http://schemas.microsoft.com/office/drawing/2014/main" id="{449CD9EF-CECE-4DD6-BEDC-C04FAF79053A}"/>
                </a:ext>
              </a:extLst>
            </p:cNvPr>
            <p:cNvSpPr/>
            <p:nvPr/>
          </p:nvSpPr>
          <p:spPr>
            <a:xfrm>
              <a:off x="1760426" y="2634134"/>
              <a:ext cx="786906"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bâti</a:t>
              </a:r>
            </a:p>
          </p:txBody>
        </p:sp>
        <p:sp>
          <p:nvSpPr>
            <p:cNvPr id="17" name="Rectangle : coins arrondis 16">
              <a:extLst>
                <a:ext uri="{FF2B5EF4-FFF2-40B4-BE49-F238E27FC236}">
                  <a16:creationId xmlns:a16="http://schemas.microsoft.com/office/drawing/2014/main" id="{CF899753-B032-4D58-8540-05DB5BCB5D74}"/>
                </a:ext>
              </a:extLst>
            </p:cNvPr>
            <p:cNvSpPr/>
            <p:nvPr/>
          </p:nvSpPr>
          <p:spPr>
            <a:xfrm>
              <a:off x="2667317" y="2634134"/>
              <a:ext cx="1212376"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constitué</a:t>
              </a:r>
            </a:p>
          </p:txBody>
        </p:sp>
        <p:sp>
          <p:nvSpPr>
            <p:cNvPr id="18" name="Rectangle : coins arrondis 17">
              <a:extLst>
                <a:ext uri="{FF2B5EF4-FFF2-40B4-BE49-F238E27FC236}">
                  <a16:creationId xmlns:a16="http://schemas.microsoft.com/office/drawing/2014/main" id="{C1712941-0C06-46FF-ACCC-70FC46EC3C70}"/>
                </a:ext>
              </a:extLst>
            </p:cNvPr>
            <p:cNvSpPr/>
            <p:nvPr/>
          </p:nvSpPr>
          <p:spPr>
            <a:xfrm>
              <a:off x="4005552" y="2620361"/>
              <a:ext cx="786906"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de</a:t>
              </a:r>
            </a:p>
          </p:txBody>
        </p:sp>
        <p:sp>
          <p:nvSpPr>
            <p:cNvPr id="19" name="Rectangle : coins arrondis 18">
              <a:extLst>
                <a:ext uri="{FF2B5EF4-FFF2-40B4-BE49-F238E27FC236}">
                  <a16:creationId xmlns:a16="http://schemas.microsoft.com/office/drawing/2014/main" id="{F555DB2E-A79B-4ED5-A733-570AD1B6083C}"/>
                </a:ext>
              </a:extLst>
            </p:cNvPr>
            <p:cNvSpPr/>
            <p:nvPr/>
          </p:nvSpPr>
          <p:spPr>
            <a:xfrm>
              <a:off x="4918939" y="2626046"/>
              <a:ext cx="786906"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deux</a:t>
              </a:r>
            </a:p>
          </p:txBody>
        </p:sp>
        <p:sp>
          <p:nvSpPr>
            <p:cNvPr id="20" name="Rectangle : coins arrondis 19">
              <a:extLst>
                <a:ext uri="{FF2B5EF4-FFF2-40B4-BE49-F238E27FC236}">
                  <a16:creationId xmlns:a16="http://schemas.microsoft.com/office/drawing/2014/main" id="{DDAC2691-9641-4B80-BCB2-0140AFAD3DCF}"/>
                </a:ext>
              </a:extLst>
            </p:cNvPr>
            <p:cNvSpPr/>
            <p:nvPr/>
          </p:nvSpPr>
          <p:spPr>
            <a:xfrm>
              <a:off x="5832326" y="2620361"/>
              <a:ext cx="1068537"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barres</a:t>
              </a:r>
            </a:p>
          </p:txBody>
        </p:sp>
        <p:sp>
          <p:nvSpPr>
            <p:cNvPr id="21" name="Rectangle : coins arrondis 20">
              <a:extLst>
                <a:ext uri="{FF2B5EF4-FFF2-40B4-BE49-F238E27FC236}">
                  <a16:creationId xmlns:a16="http://schemas.microsoft.com/office/drawing/2014/main" id="{E7921782-D233-4A85-8823-7D685AFB407F}"/>
                </a:ext>
              </a:extLst>
            </p:cNvPr>
            <p:cNvSpPr/>
            <p:nvPr/>
          </p:nvSpPr>
          <p:spPr>
            <a:xfrm>
              <a:off x="7033217" y="2620360"/>
              <a:ext cx="1251765" cy="723331"/>
            </a:xfrm>
            <a:prstGeom prst="roundRect">
              <a:avLst/>
            </a:prstGeom>
            <a:solidFill>
              <a:srgbClr val="E6E7E9"/>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verticales</a:t>
              </a:r>
            </a:p>
          </p:txBody>
        </p:sp>
      </p:grpSp>
      <p:grpSp>
        <p:nvGrpSpPr>
          <p:cNvPr id="22" name="Groupe 21">
            <a:extLst>
              <a:ext uri="{FF2B5EF4-FFF2-40B4-BE49-F238E27FC236}">
                <a16:creationId xmlns:a16="http://schemas.microsoft.com/office/drawing/2014/main" id="{1A60E9F2-8BA4-4E95-B7C3-9F2848F488D6}"/>
              </a:ext>
            </a:extLst>
          </p:cNvPr>
          <p:cNvGrpSpPr/>
          <p:nvPr/>
        </p:nvGrpSpPr>
        <p:grpSpPr>
          <a:xfrm>
            <a:off x="4922089" y="3973811"/>
            <a:ext cx="6524556" cy="737105"/>
            <a:chOff x="1760426" y="2620360"/>
            <a:chExt cx="6524556" cy="737105"/>
          </a:xfrm>
          <a:solidFill>
            <a:srgbClr val="F25E65"/>
          </a:solidFill>
        </p:grpSpPr>
        <p:sp>
          <p:nvSpPr>
            <p:cNvPr id="23" name="Rectangle : coins arrondis 22">
              <a:extLst>
                <a:ext uri="{FF2B5EF4-FFF2-40B4-BE49-F238E27FC236}">
                  <a16:creationId xmlns:a16="http://schemas.microsoft.com/office/drawing/2014/main" id="{FB0B18DE-2026-4F58-9D78-E7F5437A8DC8}"/>
                </a:ext>
              </a:extLst>
            </p:cNvPr>
            <p:cNvSpPr/>
            <p:nvPr/>
          </p:nvSpPr>
          <p:spPr>
            <a:xfrm>
              <a:off x="1760426" y="2634134"/>
              <a:ext cx="78690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bâti</a:t>
              </a:r>
            </a:p>
          </p:txBody>
        </p:sp>
        <p:sp>
          <p:nvSpPr>
            <p:cNvPr id="24" name="Rectangle : coins arrondis 23">
              <a:extLst>
                <a:ext uri="{FF2B5EF4-FFF2-40B4-BE49-F238E27FC236}">
                  <a16:creationId xmlns:a16="http://schemas.microsoft.com/office/drawing/2014/main" id="{CDAA82DB-D426-43F0-8BA3-6FE5DB35F6E7}"/>
                </a:ext>
              </a:extLst>
            </p:cNvPr>
            <p:cNvSpPr/>
            <p:nvPr/>
          </p:nvSpPr>
          <p:spPr>
            <a:xfrm>
              <a:off x="2667317" y="2634134"/>
              <a:ext cx="121237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constitué</a:t>
              </a:r>
            </a:p>
          </p:txBody>
        </p:sp>
        <p:sp>
          <p:nvSpPr>
            <p:cNvPr id="25" name="Rectangle : coins arrondis 24">
              <a:extLst>
                <a:ext uri="{FF2B5EF4-FFF2-40B4-BE49-F238E27FC236}">
                  <a16:creationId xmlns:a16="http://schemas.microsoft.com/office/drawing/2014/main" id="{E4A4CB06-2C87-4994-9A7D-E73F522E174A}"/>
                </a:ext>
              </a:extLst>
            </p:cNvPr>
            <p:cNvSpPr/>
            <p:nvPr/>
          </p:nvSpPr>
          <p:spPr>
            <a:xfrm>
              <a:off x="4918939" y="2626046"/>
              <a:ext cx="78690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deux</a:t>
              </a:r>
            </a:p>
          </p:txBody>
        </p:sp>
        <p:sp>
          <p:nvSpPr>
            <p:cNvPr id="26" name="Rectangle : coins arrondis 25">
              <a:extLst>
                <a:ext uri="{FF2B5EF4-FFF2-40B4-BE49-F238E27FC236}">
                  <a16:creationId xmlns:a16="http://schemas.microsoft.com/office/drawing/2014/main" id="{028F97B1-E41D-4263-8426-268338450C87}"/>
                </a:ext>
              </a:extLst>
            </p:cNvPr>
            <p:cNvSpPr/>
            <p:nvPr/>
          </p:nvSpPr>
          <p:spPr>
            <a:xfrm>
              <a:off x="5832326" y="2620361"/>
              <a:ext cx="1068537"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barres</a:t>
              </a:r>
            </a:p>
          </p:txBody>
        </p:sp>
        <p:sp>
          <p:nvSpPr>
            <p:cNvPr id="27" name="Rectangle : coins arrondis 26">
              <a:extLst>
                <a:ext uri="{FF2B5EF4-FFF2-40B4-BE49-F238E27FC236}">
                  <a16:creationId xmlns:a16="http://schemas.microsoft.com/office/drawing/2014/main" id="{D9A6B003-04EA-4D6F-A3C9-6DC500697AF5}"/>
                </a:ext>
              </a:extLst>
            </p:cNvPr>
            <p:cNvSpPr/>
            <p:nvPr/>
          </p:nvSpPr>
          <p:spPr>
            <a:xfrm>
              <a:off x="7033217" y="2620360"/>
              <a:ext cx="1251765"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verticales</a:t>
              </a:r>
            </a:p>
          </p:txBody>
        </p:sp>
      </p:grpSp>
      <p:grpSp>
        <p:nvGrpSpPr>
          <p:cNvPr id="28" name="Groupe 27">
            <a:extLst>
              <a:ext uri="{FF2B5EF4-FFF2-40B4-BE49-F238E27FC236}">
                <a16:creationId xmlns:a16="http://schemas.microsoft.com/office/drawing/2014/main" id="{EDF4A3CF-1C5E-4EB9-8700-A71C397E5B05}"/>
              </a:ext>
            </a:extLst>
          </p:cNvPr>
          <p:cNvGrpSpPr/>
          <p:nvPr/>
        </p:nvGrpSpPr>
        <p:grpSpPr>
          <a:xfrm>
            <a:off x="4922089" y="4794846"/>
            <a:ext cx="6524556" cy="737105"/>
            <a:chOff x="1760426" y="2620360"/>
            <a:chExt cx="6524556" cy="737105"/>
          </a:xfrm>
          <a:solidFill>
            <a:srgbClr val="D1232A"/>
          </a:solidFill>
        </p:grpSpPr>
        <p:sp>
          <p:nvSpPr>
            <p:cNvPr id="29" name="Rectangle : coins arrondis 28">
              <a:extLst>
                <a:ext uri="{FF2B5EF4-FFF2-40B4-BE49-F238E27FC236}">
                  <a16:creationId xmlns:a16="http://schemas.microsoft.com/office/drawing/2014/main" id="{52FA4D07-13FB-4BB3-96D3-22AEC5958429}"/>
                </a:ext>
              </a:extLst>
            </p:cNvPr>
            <p:cNvSpPr/>
            <p:nvPr/>
          </p:nvSpPr>
          <p:spPr>
            <a:xfrm>
              <a:off x="1760426" y="2634134"/>
              <a:ext cx="78690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bâti</a:t>
              </a:r>
            </a:p>
          </p:txBody>
        </p:sp>
        <p:sp>
          <p:nvSpPr>
            <p:cNvPr id="30" name="Rectangle : coins arrondis 29">
              <a:extLst>
                <a:ext uri="{FF2B5EF4-FFF2-40B4-BE49-F238E27FC236}">
                  <a16:creationId xmlns:a16="http://schemas.microsoft.com/office/drawing/2014/main" id="{68034553-D09C-41F7-86FE-2D13DD747379}"/>
                </a:ext>
              </a:extLst>
            </p:cNvPr>
            <p:cNvSpPr/>
            <p:nvPr/>
          </p:nvSpPr>
          <p:spPr>
            <a:xfrm>
              <a:off x="2667317" y="2634134"/>
              <a:ext cx="121237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constituer</a:t>
              </a:r>
            </a:p>
          </p:txBody>
        </p:sp>
        <p:sp>
          <p:nvSpPr>
            <p:cNvPr id="31" name="Rectangle : coins arrondis 30">
              <a:extLst>
                <a:ext uri="{FF2B5EF4-FFF2-40B4-BE49-F238E27FC236}">
                  <a16:creationId xmlns:a16="http://schemas.microsoft.com/office/drawing/2014/main" id="{CBACA9EA-EC52-4C3A-8A0D-02EAE8D8553F}"/>
                </a:ext>
              </a:extLst>
            </p:cNvPr>
            <p:cNvSpPr/>
            <p:nvPr/>
          </p:nvSpPr>
          <p:spPr>
            <a:xfrm>
              <a:off x="4918939" y="2626046"/>
              <a:ext cx="786906"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deux</a:t>
              </a:r>
            </a:p>
          </p:txBody>
        </p:sp>
        <p:sp>
          <p:nvSpPr>
            <p:cNvPr id="32" name="Rectangle : coins arrondis 31">
              <a:extLst>
                <a:ext uri="{FF2B5EF4-FFF2-40B4-BE49-F238E27FC236}">
                  <a16:creationId xmlns:a16="http://schemas.microsoft.com/office/drawing/2014/main" id="{0A573947-2AEA-4C6A-91D8-865CD79ABFB2}"/>
                </a:ext>
              </a:extLst>
            </p:cNvPr>
            <p:cNvSpPr/>
            <p:nvPr/>
          </p:nvSpPr>
          <p:spPr>
            <a:xfrm>
              <a:off x="5832326" y="2620361"/>
              <a:ext cx="1068537"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barre</a:t>
              </a:r>
            </a:p>
          </p:txBody>
        </p:sp>
        <p:sp>
          <p:nvSpPr>
            <p:cNvPr id="33" name="Rectangle : coins arrondis 32">
              <a:extLst>
                <a:ext uri="{FF2B5EF4-FFF2-40B4-BE49-F238E27FC236}">
                  <a16:creationId xmlns:a16="http://schemas.microsoft.com/office/drawing/2014/main" id="{751BED75-E5D0-49DF-8C23-3618F8E3DED4}"/>
                </a:ext>
              </a:extLst>
            </p:cNvPr>
            <p:cNvSpPr/>
            <p:nvPr/>
          </p:nvSpPr>
          <p:spPr>
            <a:xfrm>
              <a:off x="7033217" y="2620360"/>
              <a:ext cx="1251765" cy="723331"/>
            </a:xfrm>
            <a:prstGeom prst="roundRect">
              <a:avLst/>
            </a:prstGeom>
            <a:grp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solidFill>
                    <a:schemeClr val="tx1"/>
                  </a:solidFill>
                </a:rPr>
                <a:t>verticale</a:t>
              </a:r>
            </a:p>
          </p:txBody>
        </p:sp>
      </p:grpSp>
      <p:sp>
        <p:nvSpPr>
          <p:cNvPr id="34" name="Forme libre : forme 33">
            <a:extLst>
              <a:ext uri="{FF2B5EF4-FFF2-40B4-BE49-F238E27FC236}">
                <a16:creationId xmlns:a16="http://schemas.microsoft.com/office/drawing/2014/main" id="{1AB758EF-3793-4306-8707-F174856E33A9}"/>
              </a:ext>
            </a:extLst>
          </p:cNvPr>
          <p:cNvSpPr/>
          <p:nvPr/>
        </p:nvSpPr>
        <p:spPr>
          <a:xfrm>
            <a:off x="849305" y="3202844"/>
            <a:ext cx="2908418" cy="543144"/>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E6E7E9"/>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8704" tIns="122682" rIns="686022" bIns="122682" numCol="1" spcCol="1270" anchor="ctr" anchorCtr="0">
            <a:noAutofit/>
          </a:bodyPr>
          <a:lstStyle/>
          <a:p>
            <a:pPr marL="0" lvl="0" indent="0" algn="ctr" defTabSz="2044700">
              <a:lnSpc>
                <a:spcPct val="90000"/>
              </a:lnSpc>
              <a:spcBef>
                <a:spcPct val="0"/>
              </a:spcBef>
              <a:spcAft>
                <a:spcPct val="35000"/>
              </a:spcAft>
              <a:buNone/>
            </a:pPr>
            <a:r>
              <a:rPr lang="fr-FR" dirty="0">
                <a:solidFill>
                  <a:schemeClr val="tx1"/>
                </a:solidFill>
                <a:latin typeface="Book Antiqua" panose="02040602050305030304" pitchFamily="18" charset="0"/>
              </a:rPr>
              <a:t>Tokenisation</a:t>
            </a:r>
            <a:endParaRPr lang="fr-FR" kern="1200" dirty="0">
              <a:solidFill>
                <a:schemeClr val="tx1"/>
              </a:solidFill>
              <a:latin typeface="Book Antiqua" panose="02040602050305030304" pitchFamily="18" charset="0"/>
            </a:endParaRPr>
          </a:p>
        </p:txBody>
      </p:sp>
      <p:sp>
        <p:nvSpPr>
          <p:cNvPr id="35" name="Forme libre : forme 34">
            <a:extLst>
              <a:ext uri="{FF2B5EF4-FFF2-40B4-BE49-F238E27FC236}">
                <a16:creationId xmlns:a16="http://schemas.microsoft.com/office/drawing/2014/main" id="{74F7FC78-A1C8-4D80-9CB7-6E76D6B7DC25}"/>
              </a:ext>
            </a:extLst>
          </p:cNvPr>
          <p:cNvSpPr/>
          <p:nvPr/>
        </p:nvSpPr>
        <p:spPr>
          <a:xfrm>
            <a:off x="802666" y="4077678"/>
            <a:ext cx="3698941" cy="543144"/>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F25E65"/>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8704" tIns="122682" rIns="686022" bIns="122682" numCol="1" spcCol="1270" anchor="ctr" anchorCtr="0">
            <a:noAutofit/>
          </a:bodyPr>
          <a:lstStyle/>
          <a:p>
            <a:pPr marL="0" lvl="0" indent="0" algn="ctr" defTabSz="2044700">
              <a:lnSpc>
                <a:spcPct val="90000"/>
              </a:lnSpc>
              <a:spcBef>
                <a:spcPct val="0"/>
              </a:spcBef>
              <a:spcAft>
                <a:spcPct val="35000"/>
              </a:spcAft>
              <a:buNone/>
            </a:pPr>
            <a:endParaRPr lang="fr-FR" kern="1200" dirty="0">
              <a:solidFill>
                <a:schemeClr val="tx1"/>
              </a:solidFill>
              <a:latin typeface="Book Antiqua" panose="02040602050305030304" pitchFamily="18" charset="0"/>
            </a:endParaRPr>
          </a:p>
        </p:txBody>
      </p:sp>
      <p:sp>
        <p:nvSpPr>
          <p:cNvPr id="36" name="ZoneTexte 35">
            <a:extLst>
              <a:ext uri="{FF2B5EF4-FFF2-40B4-BE49-F238E27FC236}">
                <a16:creationId xmlns:a16="http://schemas.microsoft.com/office/drawing/2014/main" id="{949F4F44-362D-465F-94BB-5CB4193EE421}"/>
              </a:ext>
            </a:extLst>
          </p:cNvPr>
          <p:cNvSpPr txBox="1"/>
          <p:nvPr/>
        </p:nvSpPr>
        <p:spPr>
          <a:xfrm>
            <a:off x="1528007" y="4166199"/>
            <a:ext cx="2754280" cy="338554"/>
          </a:xfrm>
          <a:prstGeom prst="rect">
            <a:avLst/>
          </a:prstGeom>
          <a:noFill/>
        </p:spPr>
        <p:txBody>
          <a:bodyPr wrap="none" rtlCol="0">
            <a:spAutoFit/>
          </a:bodyPr>
          <a:lstStyle/>
          <a:p>
            <a:r>
              <a:rPr lang="fr-FR" sz="1600" dirty="0">
                <a:latin typeface="Book Antiqua" panose="02040602050305030304" pitchFamily="18" charset="0"/>
              </a:rPr>
              <a:t>Suppression des stop words</a:t>
            </a:r>
          </a:p>
        </p:txBody>
      </p:sp>
      <p:sp>
        <p:nvSpPr>
          <p:cNvPr id="37" name="Forme libre : forme 36">
            <a:extLst>
              <a:ext uri="{FF2B5EF4-FFF2-40B4-BE49-F238E27FC236}">
                <a16:creationId xmlns:a16="http://schemas.microsoft.com/office/drawing/2014/main" id="{56B1D4A6-25A4-4138-92BB-D46CFAF1E3AF}"/>
              </a:ext>
            </a:extLst>
          </p:cNvPr>
          <p:cNvSpPr/>
          <p:nvPr/>
        </p:nvSpPr>
        <p:spPr>
          <a:xfrm>
            <a:off x="849305" y="4919277"/>
            <a:ext cx="3033538" cy="543144"/>
          </a:xfrm>
          <a:custGeom>
            <a:avLst/>
            <a:gdLst>
              <a:gd name="connsiteX0" fmla="*/ 0 w 3123406"/>
              <a:gd name="connsiteY0" fmla="*/ 0 h 1249362"/>
              <a:gd name="connsiteX1" fmla="*/ 2498725 w 3123406"/>
              <a:gd name="connsiteY1" fmla="*/ 0 h 1249362"/>
              <a:gd name="connsiteX2" fmla="*/ 3123406 w 3123406"/>
              <a:gd name="connsiteY2" fmla="*/ 624681 h 1249362"/>
              <a:gd name="connsiteX3" fmla="*/ 2498725 w 3123406"/>
              <a:gd name="connsiteY3" fmla="*/ 1249362 h 1249362"/>
              <a:gd name="connsiteX4" fmla="*/ 0 w 3123406"/>
              <a:gd name="connsiteY4" fmla="*/ 1249362 h 1249362"/>
              <a:gd name="connsiteX5" fmla="*/ 624681 w 3123406"/>
              <a:gd name="connsiteY5" fmla="*/ 624681 h 1249362"/>
              <a:gd name="connsiteX6" fmla="*/ 0 w 3123406"/>
              <a:gd name="connsiteY6" fmla="*/ 0 h 12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3406" h="1249362">
                <a:moveTo>
                  <a:pt x="0" y="0"/>
                </a:moveTo>
                <a:lnTo>
                  <a:pt x="2498725" y="0"/>
                </a:lnTo>
                <a:lnTo>
                  <a:pt x="3123406" y="624681"/>
                </a:lnTo>
                <a:lnTo>
                  <a:pt x="2498725" y="1249362"/>
                </a:lnTo>
                <a:lnTo>
                  <a:pt x="0" y="1249362"/>
                </a:lnTo>
                <a:lnTo>
                  <a:pt x="624681" y="624681"/>
                </a:lnTo>
                <a:lnTo>
                  <a:pt x="0" y="0"/>
                </a:lnTo>
                <a:close/>
              </a:path>
            </a:pathLst>
          </a:custGeom>
          <a:solidFill>
            <a:srgbClr val="D1232A"/>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8704" tIns="122682" rIns="686022" bIns="122682" numCol="1" spcCol="1270" anchor="ctr" anchorCtr="0">
            <a:noAutofit/>
          </a:bodyPr>
          <a:lstStyle/>
          <a:p>
            <a:pPr marL="0" lvl="0" indent="0" algn="ctr" defTabSz="2044700">
              <a:lnSpc>
                <a:spcPct val="90000"/>
              </a:lnSpc>
              <a:spcBef>
                <a:spcPct val="0"/>
              </a:spcBef>
              <a:spcAft>
                <a:spcPct val="35000"/>
              </a:spcAft>
              <a:buNone/>
            </a:pPr>
            <a:r>
              <a:rPr lang="fr-FR" dirty="0">
                <a:solidFill>
                  <a:schemeClr val="tx1"/>
                </a:solidFill>
                <a:latin typeface="Book Antiqua" panose="02040602050305030304" pitchFamily="18" charset="0"/>
              </a:rPr>
              <a:t>Lemmatisation</a:t>
            </a:r>
            <a:endParaRPr lang="fr-FR" kern="1200" dirty="0">
              <a:solidFill>
                <a:schemeClr val="tx1"/>
              </a:solidFill>
              <a:latin typeface="Book Antiqua" panose="02040602050305030304" pitchFamily="18" charset="0"/>
            </a:endParaRPr>
          </a:p>
        </p:txBody>
      </p:sp>
      <p:pic>
        <p:nvPicPr>
          <p:cNvPr id="5122" name="Picture 2" descr="Overview - Stanza">
            <a:extLst>
              <a:ext uri="{FF2B5EF4-FFF2-40B4-BE49-F238E27FC236}">
                <a16:creationId xmlns:a16="http://schemas.microsoft.com/office/drawing/2014/main" id="{2B6349BA-ECD1-49CB-AF56-87273DD1F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7607" y="5765977"/>
            <a:ext cx="3153538" cy="779761"/>
          </a:xfrm>
          <a:prstGeom prst="rect">
            <a:avLst/>
          </a:prstGeom>
          <a:noFill/>
          <a:extLst>
            <a:ext uri="{909E8E84-426E-40DD-AFC4-6F175D3DCCD1}">
              <a14:hiddenFill xmlns:a14="http://schemas.microsoft.com/office/drawing/2010/main">
                <a:solidFill>
                  <a:srgbClr val="FFFFFF"/>
                </a:solidFill>
              </a14:hiddenFill>
            </a:ext>
          </a:extLst>
        </p:spPr>
      </p:pic>
      <p:sp>
        <p:nvSpPr>
          <p:cNvPr id="39" name="Espace réservé du pied de page 2">
            <a:extLst>
              <a:ext uri="{FF2B5EF4-FFF2-40B4-BE49-F238E27FC236}">
                <a16:creationId xmlns:a16="http://schemas.microsoft.com/office/drawing/2014/main" id="{6ABBA25B-0B7C-407E-8CD8-0FFE3CF573EB}"/>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2834573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a:xfrm rot="16200000">
            <a:off x="-3275867" y="2825927"/>
            <a:ext cx="7410977" cy="546099"/>
          </a:xfrm>
        </p:spPr>
        <p:txBody>
          <a:bodyPr/>
          <a:lstStyle/>
          <a:p>
            <a:r>
              <a:rPr lang="fr-FR" sz="2000" dirty="0">
                <a:latin typeface="Times New Roman" panose="02020603050405020304" pitchFamily="18" charset="0"/>
                <a:cs typeface="Times New Roman" panose="02020603050405020304" pitchFamily="18" charset="0"/>
              </a:rPr>
              <a:t>Traitement automatique du langage naturel (NLP)</a:t>
            </a:r>
            <a:endParaRPr lang="fr-FR" sz="2000" dirty="0"/>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14</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sp>
        <p:nvSpPr>
          <p:cNvPr id="13" name="ZoneTexte 12">
            <a:extLst>
              <a:ext uri="{FF2B5EF4-FFF2-40B4-BE49-F238E27FC236}">
                <a16:creationId xmlns:a16="http://schemas.microsoft.com/office/drawing/2014/main" id="{A0379771-32AA-4695-BC49-135731DF2E07}"/>
              </a:ext>
            </a:extLst>
          </p:cNvPr>
          <p:cNvSpPr txBox="1"/>
          <p:nvPr/>
        </p:nvSpPr>
        <p:spPr>
          <a:xfrm>
            <a:off x="1073199" y="1193013"/>
            <a:ext cx="4368504" cy="461665"/>
          </a:xfrm>
          <a:prstGeom prst="rect">
            <a:avLst/>
          </a:prstGeom>
          <a:noFill/>
        </p:spPr>
        <p:txBody>
          <a:bodyPr wrap="none" rtlCol="0">
            <a:spAutoFit/>
          </a:bodyPr>
          <a:lstStyle/>
          <a:p>
            <a:r>
              <a:rPr lang="fr-FR" sz="2400" dirty="0">
                <a:latin typeface="Times New Roman" panose="02020603050405020304" pitchFamily="18" charset="0"/>
                <a:cs typeface="Times New Roman" panose="02020603050405020304" pitchFamily="18" charset="0"/>
              </a:rPr>
              <a:t>Analyse sémantique et thesaurus: </a:t>
            </a:r>
          </a:p>
        </p:txBody>
      </p:sp>
      <p:pic>
        <p:nvPicPr>
          <p:cNvPr id="14" name="Picture 2">
            <a:extLst>
              <a:ext uri="{FF2B5EF4-FFF2-40B4-BE49-F238E27FC236}">
                <a16:creationId xmlns:a16="http://schemas.microsoft.com/office/drawing/2014/main" id="{3536BAB2-E060-4D57-879C-4E883A6CCD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4" t="4188" r="28653" b="64853"/>
          <a:stretch/>
        </p:blipFill>
        <p:spPr bwMode="auto">
          <a:xfrm>
            <a:off x="970351" y="1897561"/>
            <a:ext cx="4559894" cy="113824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00DEBA22-290B-4ABB-A556-1B072EB3FBF7}"/>
              </a:ext>
            </a:extLst>
          </p:cNvPr>
          <p:cNvPicPr>
            <a:picLocks noChangeAspect="1"/>
          </p:cNvPicPr>
          <p:nvPr/>
        </p:nvPicPr>
        <p:blipFill>
          <a:blip r:embed="rId3"/>
          <a:stretch>
            <a:fillRect/>
          </a:stretch>
        </p:blipFill>
        <p:spPr>
          <a:xfrm>
            <a:off x="6723368" y="1628305"/>
            <a:ext cx="2447925" cy="590550"/>
          </a:xfrm>
          <a:prstGeom prst="rect">
            <a:avLst/>
          </a:prstGeom>
          <a:ln w="12700">
            <a:solidFill>
              <a:schemeClr val="tx1"/>
            </a:solidFill>
          </a:ln>
        </p:spPr>
      </p:pic>
      <p:sp>
        <p:nvSpPr>
          <p:cNvPr id="16" name="Rectangle 15">
            <a:extLst>
              <a:ext uri="{FF2B5EF4-FFF2-40B4-BE49-F238E27FC236}">
                <a16:creationId xmlns:a16="http://schemas.microsoft.com/office/drawing/2014/main" id="{4184001E-F8E6-434B-8268-3C531C7998AE}"/>
              </a:ext>
            </a:extLst>
          </p:cNvPr>
          <p:cNvSpPr/>
          <p:nvPr/>
        </p:nvSpPr>
        <p:spPr>
          <a:xfrm>
            <a:off x="6723368" y="2378853"/>
            <a:ext cx="2447916"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Lame </a:t>
            </a:r>
          </a:p>
        </p:txBody>
      </p:sp>
      <p:sp>
        <p:nvSpPr>
          <p:cNvPr id="17" name="Rectangle 16">
            <a:extLst>
              <a:ext uri="{FF2B5EF4-FFF2-40B4-BE49-F238E27FC236}">
                <a16:creationId xmlns:a16="http://schemas.microsoft.com/office/drawing/2014/main" id="{FF2DA263-4A54-4648-9228-9072C9839E04}"/>
              </a:ext>
            </a:extLst>
          </p:cNvPr>
          <p:cNvSpPr/>
          <p:nvPr/>
        </p:nvSpPr>
        <p:spPr>
          <a:xfrm>
            <a:off x="6723368" y="3115295"/>
            <a:ext cx="2447915" cy="58477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Métal </a:t>
            </a:r>
          </a:p>
        </p:txBody>
      </p:sp>
      <p:pic>
        <p:nvPicPr>
          <p:cNvPr id="18" name="Image 17">
            <a:extLst>
              <a:ext uri="{FF2B5EF4-FFF2-40B4-BE49-F238E27FC236}">
                <a16:creationId xmlns:a16="http://schemas.microsoft.com/office/drawing/2014/main" id="{4BCF3570-6EF2-44CC-9242-491299FE075A}"/>
              </a:ext>
            </a:extLst>
          </p:cNvPr>
          <p:cNvPicPr>
            <a:picLocks noChangeAspect="1"/>
          </p:cNvPicPr>
          <p:nvPr/>
        </p:nvPicPr>
        <p:blipFill>
          <a:blip r:embed="rId4"/>
          <a:stretch>
            <a:fillRect/>
          </a:stretch>
        </p:blipFill>
        <p:spPr>
          <a:xfrm>
            <a:off x="970351" y="3087422"/>
            <a:ext cx="4587744" cy="893189"/>
          </a:xfrm>
          <a:prstGeom prst="rect">
            <a:avLst/>
          </a:prstGeom>
        </p:spPr>
      </p:pic>
      <p:pic>
        <p:nvPicPr>
          <p:cNvPr id="21" name="Image 20">
            <a:extLst>
              <a:ext uri="{FF2B5EF4-FFF2-40B4-BE49-F238E27FC236}">
                <a16:creationId xmlns:a16="http://schemas.microsoft.com/office/drawing/2014/main" id="{5FEB1779-333A-4A9C-8386-DE6C6BB02CAC}"/>
              </a:ext>
            </a:extLst>
          </p:cNvPr>
          <p:cNvPicPr>
            <a:picLocks noChangeAspect="1"/>
          </p:cNvPicPr>
          <p:nvPr/>
        </p:nvPicPr>
        <p:blipFill>
          <a:blip r:embed="rId5"/>
          <a:stretch>
            <a:fillRect/>
          </a:stretch>
        </p:blipFill>
        <p:spPr>
          <a:xfrm>
            <a:off x="2600065" y="4502826"/>
            <a:ext cx="3802343" cy="1066800"/>
          </a:xfrm>
          <a:prstGeom prst="rect">
            <a:avLst/>
          </a:prstGeom>
        </p:spPr>
      </p:pic>
      <p:pic>
        <p:nvPicPr>
          <p:cNvPr id="23" name="Graphique 22" descr="Base de données contour">
            <a:extLst>
              <a:ext uri="{FF2B5EF4-FFF2-40B4-BE49-F238E27FC236}">
                <a16:creationId xmlns:a16="http://schemas.microsoft.com/office/drawing/2014/main" id="{377E1389-FE1D-4CFD-8D9C-6FEBD261ED4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9452" y="4502826"/>
            <a:ext cx="1066799" cy="1066799"/>
          </a:xfrm>
          <a:prstGeom prst="rect">
            <a:avLst/>
          </a:prstGeom>
        </p:spPr>
      </p:pic>
      <p:pic>
        <p:nvPicPr>
          <p:cNvPr id="4102" name="Picture 6" descr="Logo PDF – AIPC Informatique">
            <a:extLst>
              <a:ext uri="{FF2B5EF4-FFF2-40B4-BE49-F238E27FC236}">
                <a16:creationId xmlns:a16="http://schemas.microsoft.com/office/drawing/2014/main" id="{16FCD415-C345-4AE0-B06D-411B8A6759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7473" y="4999046"/>
            <a:ext cx="714375" cy="714375"/>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Connecteur droit avec flèche 26">
            <a:extLst>
              <a:ext uri="{FF2B5EF4-FFF2-40B4-BE49-F238E27FC236}">
                <a16:creationId xmlns:a16="http://schemas.microsoft.com/office/drawing/2014/main" id="{C501E67F-45FA-4FE9-AFA7-9BD42B5AE073}"/>
              </a:ext>
            </a:extLst>
          </p:cNvPr>
          <p:cNvCxnSpPr>
            <a:stCxn id="23" idx="3"/>
            <a:endCxn id="21" idx="1"/>
          </p:cNvCxnSpPr>
          <p:nvPr/>
        </p:nvCxnSpPr>
        <p:spPr>
          <a:xfrm>
            <a:off x="2306251" y="5036226"/>
            <a:ext cx="2938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104" name="Picture 8">
            <a:extLst>
              <a:ext uri="{FF2B5EF4-FFF2-40B4-BE49-F238E27FC236}">
                <a16:creationId xmlns:a16="http://schemas.microsoft.com/office/drawing/2014/main" id="{11B1D99A-6CA4-4088-B242-078AE26166F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0" t="10705" r="70227" b="16065"/>
          <a:stretch/>
        </p:blipFill>
        <p:spPr bwMode="auto">
          <a:xfrm>
            <a:off x="6824875" y="4017610"/>
            <a:ext cx="2342238" cy="202659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On word embeddings - Part 1">
            <a:extLst>
              <a:ext uri="{FF2B5EF4-FFF2-40B4-BE49-F238E27FC236}">
                <a16:creationId xmlns:a16="http://schemas.microsoft.com/office/drawing/2014/main" id="{75C9791E-56A6-4DD0-B8C6-A9B225B72C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67113" y="3980611"/>
            <a:ext cx="2475073" cy="202659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cteur droit avec flèche 32">
            <a:extLst>
              <a:ext uri="{FF2B5EF4-FFF2-40B4-BE49-F238E27FC236}">
                <a16:creationId xmlns:a16="http://schemas.microsoft.com/office/drawing/2014/main" id="{E98949D8-F064-4444-99EB-40BCF2DFB062}"/>
              </a:ext>
            </a:extLst>
          </p:cNvPr>
          <p:cNvCxnSpPr>
            <a:cxnSpLocks/>
            <a:stCxn id="21" idx="3"/>
            <a:endCxn id="4104" idx="1"/>
          </p:cNvCxnSpPr>
          <p:nvPr/>
        </p:nvCxnSpPr>
        <p:spPr>
          <a:xfrm flipV="1">
            <a:off x="6402408" y="5030908"/>
            <a:ext cx="422467" cy="53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Espace réservé du pied de page 2">
            <a:extLst>
              <a:ext uri="{FF2B5EF4-FFF2-40B4-BE49-F238E27FC236}">
                <a16:creationId xmlns:a16="http://schemas.microsoft.com/office/drawing/2014/main" id="{DBC4F9A7-5F1E-455B-9C34-77ADE3079580}"/>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180811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332FEC-612E-4713-9414-402EC2DF2B07}"/>
              </a:ext>
            </a:extLst>
          </p:cNvPr>
          <p:cNvSpPr>
            <a:spLocks noGrp="1"/>
          </p:cNvSpPr>
          <p:nvPr>
            <p:ph type="title"/>
          </p:nvPr>
        </p:nvSpPr>
        <p:spPr>
          <a:xfrm rot="16200000">
            <a:off x="-3322047" y="2825927"/>
            <a:ext cx="7410977" cy="546099"/>
          </a:xfrm>
        </p:spPr>
        <p:txBody>
          <a:bodyPr/>
          <a:lstStyle/>
          <a:p>
            <a:r>
              <a:rPr lang="fr-FR" dirty="0">
                <a:latin typeface="Times New Roman" panose="02020603050405020304" pitchFamily="18" charset="0"/>
                <a:cs typeface="Times New Roman" panose="02020603050405020304" pitchFamily="18" charset="0"/>
              </a:rPr>
              <a:t>Ontologies</a:t>
            </a:r>
            <a:endParaRPr lang="fr-FR" dirty="0"/>
          </a:p>
        </p:txBody>
      </p:sp>
      <p:sp>
        <p:nvSpPr>
          <p:cNvPr id="3" name="Espace réservé du numéro de diapositive 2">
            <a:extLst>
              <a:ext uri="{FF2B5EF4-FFF2-40B4-BE49-F238E27FC236}">
                <a16:creationId xmlns:a16="http://schemas.microsoft.com/office/drawing/2014/main" id="{179302E3-BD9C-4607-822B-7A5E8D6A7130}"/>
              </a:ext>
            </a:extLst>
          </p:cNvPr>
          <p:cNvSpPr>
            <a:spLocks noGrp="1"/>
          </p:cNvSpPr>
          <p:nvPr>
            <p:ph type="sldNum" sz="quarter" idx="12"/>
          </p:nvPr>
        </p:nvSpPr>
        <p:spPr/>
        <p:txBody>
          <a:bodyPr/>
          <a:lstStyle/>
          <a:p>
            <a:fld id="{FCF69155-6916-4558-BD22-D72EE30DCDE9}" type="slidenum">
              <a:rPr lang="fr-FR" smtClean="0"/>
              <a:pPr/>
              <a:t>15</a:t>
            </a:fld>
            <a:endParaRPr lang="fr-FR" dirty="0"/>
          </a:p>
        </p:txBody>
      </p:sp>
      <p:grpSp>
        <p:nvGrpSpPr>
          <p:cNvPr id="5" name="Groupe 4">
            <a:extLst>
              <a:ext uri="{FF2B5EF4-FFF2-40B4-BE49-F238E27FC236}">
                <a16:creationId xmlns:a16="http://schemas.microsoft.com/office/drawing/2014/main" id="{E3D416C7-3615-489E-9749-58A460FFB080}"/>
              </a:ext>
            </a:extLst>
          </p:cNvPr>
          <p:cNvGrpSpPr/>
          <p:nvPr/>
        </p:nvGrpSpPr>
        <p:grpSpPr>
          <a:xfrm>
            <a:off x="10124619" y="1255531"/>
            <a:ext cx="1941796" cy="1589269"/>
            <a:chOff x="3982605" y="3770896"/>
            <a:chExt cx="3188472" cy="2576574"/>
          </a:xfrm>
        </p:grpSpPr>
        <p:grpSp>
          <p:nvGrpSpPr>
            <p:cNvPr id="6" name="Groupe 5">
              <a:extLst>
                <a:ext uri="{FF2B5EF4-FFF2-40B4-BE49-F238E27FC236}">
                  <a16:creationId xmlns:a16="http://schemas.microsoft.com/office/drawing/2014/main" id="{C0B0A1DA-068A-48CA-8D3E-994787B427D1}"/>
                </a:ext>
              </a:extLst>
            </p:cNvPr>
            <p:cNvGrpSpPr/>
            <p:nvPr/>
          </p:nvGrpSpPr>
          <p:grpSpPr>
            <a:xfrm>
              <a:off x="4038600" y="3770896"/>
              <a:ext cx="3069771" cy="2576574"/>
              <a:chOff x="3592286" y="3721725"/>
              <a:chExt cx="3414408" cy="2812612"/>
            </a:xfrm>
          </p:grpSpPr>
          <p:sp>
            <p:nvSpPr>
              <p:cNvPr id="11" name="Ellipse 10">
                <a:extLst>
                  <a:ext uri="{FF2B5EF4-FFF2-40B4-BE49-F238E27FC236}">
                    <a16:creationId xmlns:a16="http://schemas.microsoft.com/office/drawing/2014/main" id="{EF6988A5-E834-468B-870B-38964AE9C18D}"/>
                  </a:ext>
                </a:extLst>
              </p:cNvPr>
              <p:cNvSpPr/>
              <p:nvPr/>
            </p:nvSpPr>
            <p:spPr>
              <a:xfrm>
                <a:off x="4935298" y="3721725"/>
                <a:ext cx="2071396" cy="1839319"/>
              </a:xfrm>
              <a:prstGeom prst="ellipse">
                <a:avLst/>
              </a:prstGeom>
              <a:solidFill>
                <a:srgbClr val="D1232A"/>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F76EA019-806F-4637-81EE-C9005C3A9F56}"/>
                  </a:ext>
                </a:extLst>
              </p:cNvPr>
              <p:cNvSpPr/>
              <p:nvPr/>
            </p:nvSpPr>
            <p:spPr>
              <a:xfrm>
                <a:off x="4206914" y="4695018"/>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0" name="Ellipse 9">
                <a:extLst>
                  <a:ext uri="{FF2B5EF4-FFF2-40B4-BE49-F238E27FC236}">
                    <a16:creationId xmlns:a16="http://schemas.microsoft.com/office/drawing/2014/main" id="{B25CA04B-F257-4E32-8451-025584A23133}"/>
                  </a:ext>
                </a:extLst>
              </p:cNvPr>
              <p:cNvSpPr/>
              <p:nvPr/>
            </p:nvSpPr>
            <p:spPr>
              <a:xfrm>
                <a:off x="3592286" y="3721726"/>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dirty="0"/>
              </a:p>
            </p:txBody>
          </p:sp>
        </p:grpSp>
        <p:sp>
          <p:nvSpPr>
            <p:cNvPr id="7" name="ZoneTexte 6">
              <a:extLst>
                <a:ext uri="{FF2B5EF4-FFF2-40B4-BE49-F238E27FC236}">
                  <a16:creationId xmlns:a16="http://schemas.microsoft.com/office/drawing/2014/main" id="{6F410091-78AE-4114-A12D-8934009B4B69}"/>
                </a:ext>
              </a:extLst>
            </p:cNvPr>
            <p:cNvSpPr txBox="1"/>
            <p:nvPr/>
          </p:nvSpPr>
          <p:spPr>
            <a:xfrm>
              <a:off x="3982605" y="4224567"/>
              <a:ext cx="2239042" cy="598773"/>
            </a:xfrm>
            <a:prstGeom prst="rect">
              <a:avLst/>
            </a:prstGeom>
            <a:noFill/>
          </p:spPr>
          <p:txBody>
            <a:bodyPr wrap="square" rtlCol="0">
              <a:spAutoFit/>
            </a:bodyPr>
            <a:lstStyle/>
            <a:p>
              <a:r>
                <a:rPr lang="fr-FR" sz="900" dirty="0">
                  <a:latin typeface="Times New Roman" panose="02020603050405020304" pitchFamily="18" charset="0"/>
                  <a:cs typeface="Times New Roman" panose="02020603050405020304" pitchFamily="18" charset="0"/>
                </a:rPr>
                <a:t>FA, DFAM,</a:t>
              </a:r>
            </a:p>
            <a:p>
              <a:r>
                <a:rPr lang="fr-FR" sz="900" dirty="0">
                  <a:latin typeface="Times New Roman" panose="02020603050405020304" pitchFamily="18" charset="0"/>
                  <a:cs typeface="Times New Roman" panose="02020603050405020304" pitchFamily="18" charset="0"/>
                </a:rPr>
                <a:t>Prototypage </a:t>
              </a:r>
            </a:p>
          </p:txBody>
        </p:sp>
        <p:sp>
          <p:nvSpPr>
            <p:cNvPr id="8" name="ZoneTexte 7">
              <a:extLst>
                <a:ext uri="{FF2B5EF4-FFF2-40B4-BE49-F238E27FC236}">
                  <a16:creationId xmlns:a16="http://schemas.microsoft.com/office/drawing/2014/main" id="{F42F5860-5563-47DE-A777-65C0DF328175}"/>
                </a:ext>
              </a:extLst>
            </p:cNvPr>
            <p:cNvSpPr txBox="1"/>
            <p:nvPr/>
          </p:nvSpPr>
          <p:spPr>
            <a:xfrm>
              <a:off x="5854466" y="4361786"/>
              <a:ext cx="1316611" cy="424131"/>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Ontologies</a:t>
              </a:r>
            </a:p>
          </p:txBody>
        </p:sp>
        <p:sp>
          <p:nvSpPr>
            <p:cNvPr id="9" name="ZoneTexte 8">
              <a:extLst>
                <a:ext uri="{FF2B5EF4-FFF2-40B4-BE49-F238E27FC236}">
                  <a16:creationId xmlns:a16="http://schemas.microsoft.com/office/drawing/2014/main" id="{6E56C6DA-E2DB-4B55-87ED-2EE01A2C7CDA}"/>
                </a:ext>
              </a:extLst>
            </p:cNvPr>
            <p:cNvSpPr txBox="1"/>
            <p:nvPr/>
          </p:nvSpPr>
          <p:spPr>
            <a:xfrm>
              <a:off x="4919576" y="5516086"/>
              <a:ext cx="1332686" cy="698568"/>
            </a:xfrm>
            <a:prstGeom prst="rect">
              <a:avLst/>
            </a:prstGeom>
            <a:noFill/>
          </p:spPr>
          <p:txBody>
            <a:bodyPr wrap="square" rtlCol="0">
              <a:spAutoFit/>
            </a:bodyPr>
            <a:lstStyle/>
            <a:p>
              <a:pPr algn="ctr"/>
              <a:r>
                <a:rPr lang="fr-FR" sz="1100" dirty="0">
                  <a:latin typeface="Times New Roman" panose="02020603050405020304" pitchFamily="18" charset="0"/>
                  <a:cs typeface="Times New Roman" panose="02020603050405020304" pitchFamily="18" charset="0"/>
                </a:rPr>
                <a:t>Analyse de données</a:t>
              </a:r>
            </a:p>
          </p:txBody>
        </p:sp>
      </p:grpSp>
      <p:pic>
        <p:nvPicPr>
          <p:cNvPr id="38" name="Image 37">
            <a:extLst>
              <a:ext uri="{FF2B5EF4-FFF2-40B4-BE49-F238E27FC236}">
                <a16:creationId xmlns:a16="http://schemas.microsoft.com/office/drawing/2014/main" id="{74EB6048-2BA4-4BDE-8BD2-A969F2F4DB88}"/>
              </a:ext>
            </a:extLst>
          </p:cNvPr>
          <p:cNvPicPr>
            <a:picLocks noChangeAspect="1"/>
          </p:cNvPicPr>
          <p:nvPr/>
        </p:nvPicPr>
        <p:blipFill>
          <a:blip r:embed="rId2"/>
          <a:stretch>
            <a:fillRect/>
          </a:stretch>
        </p:blipFill>
        <p:spPr>
          <a:xfrm>
            <a:off x="1215633" y="2133304"/>
            <a:ext cx="3798496" cy="3502252"/>
          </a:xfrm>
          <a:prstGeom prst="rect">
            <a:avLst/>
          </a:prstGeom>
          <a:ln w="12700">
            <a:solidFill>
              <a:schemeClr val="tx1"/>
            </a:solidFill>
          </a:ln>
        </p:spPr>
      </p:pic>
      <p:grpSp>
        <p:nvGrpSpPr>
          <p:cNvPr id="39" name="Groupe 38">
            <a:extLst>
              <a:ext uri="{FF2B5EF4-FFF2-40B4-BE49-F238E27FC236}">
                <a16:creationId xmlns:a16="http://schemas.microsoft.com/office/drawing/2014/main" id="{371709E0-9434-4E8D-8588-329A0EEB54CA}"/>
              </a:ext>
            </a:extLst>
          </p:cNvPr>
          <p:cNvGrpSpPr/>
          <p:nvPr/>
        </p:nvGrpSpPr>
        <p:grpSpPr>
          <a:xfrm>
            <a:off x="5472836" y="3590427"/>
            <a:ext cx="6015371" cy="1367664"/>
            <a:chOff x="6147398" y="2143892"/>
            <a:chExt cx="6015371" cy="1367664"/>
          </a:xfrm>
        </p:grpSpPr>
        <p:sp>
          <p:nvSpPr>
            <p:cNvPr id="40" name="Ellipse 39">
              <a:extLst>
                <a:ext uri="{FF2B5EF4-FFF2-40B4-BE49-F238E27FC236}">
                  <a16:creationId xmlns:a16="http://schemas.microsoft.com/office/drawing/2014/main" id="{1439ECC2-35E0-4E89-9D53-71D63704D3F8}"/>
                </a:ext>
              </a:extLst>
            </p:cNvPr>
            <p:cNvSpPr/>
            <p:nvPr/>
          </p:nvSpPr>
          <p:spPr>
            <a:xfrm>
              <a:off x="6147398" y="2143892"/>
              <a:ext cx="1792485" cy="136766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91440" tIns="45720" rIns="91440" bIns="45720" rtlCol="0" anchor="ctr"/>
            <a:lstStyle/>
            <a:p>
              <a:pPr algn="ctr"/>
              <a:r>
                <a:rPr lang="fr-FR" dirty="0">
                  <a:highlight>
                    <a:srgbClr val="FFFF00"/>
                  </a:highlight>
                  <a:latin typeface="Book Antiqua"/>
                </a:rPr>
                <a:t>épaisseur</a:t>
              </a:r>
            </a:p>
            <a:p>
              <a:pPr algn="ctr"/>
              <a:r>
                <a:rPr lang="fr-FR" dirty="0">
                  <a:highlight>
                    <a:srgbClr val="FFFF00"/>
                  </a:highlight>
                  <a:latin typeface="Book Antiqua" panose="02040602050305030304" pitchFamily="18" charset="0"/>
                </a:rPr>
                <a:t>minimale  </a:t>
              </a:r>
            </a:p>
          </p:txBody>
        </p:sp>
        <p:sp>
          <p:nvSpPr>
            <p:cNvPr id="41" name="Ellipse 40">
              <a:extLst>
                <a:ext uri="{FF2B5EF4-FFF2-40B4-BE49-F238E27FC236}">
                  <a16:creationId xmlns:a16="http://schemas.microsoft.com/office/drawing/2014/main" id="{28F708C6-A229-49C3-B7AF-F3087DFAB69C}"/>
                </a:ext>
              </a:extLst>
            </p:cNvPr>
            <p:cNvSpPr/>
            <p:nvPr/>
          </p:nvSpPr>
          <p:spPr>
            <a:xfrm>
              <a:off x="10212049" y="2143892"/>
              <a:ext cx="1950720" cy="1367664"/>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highlight>
                    <a:srgbClr val="FFFF00"/>
                  </a:highlight>
                  <a:latin typeface="Book Antiqua" panose="02040602050305030304" pitchFamily="18" charset="0"/>
                </a:rPr>
                <a:t>machine</a:t>
              </a:r>
            </a:p>
          </p:txBody>
        </p:sp>
        <p:cxnSp>
          <p:nvCxnSpPr>
            <p:cNvPr id="42" name="Connecteur droit 41">
              <a:extLst>
                <a:ext uri="{FF2B5EF4-FFF2-40B4-BE49-F238E27FC236}">
                  <a16:creationId xmlns:a16="http://schemas.microsoft.com/office/drawing/2014/main" id="{1678BA1D-62B4-4524-8CA4-C97756A5FAF1}"/>
                </a:ext>
              </a:extLst>
            </p:cNvPr>
            <p:cNvCxnSpPr>
              <a:cxnSpLocks/>
              <a:stCxn id="40" idx="6"/>
              <a:endCxn id="41" idx="2"/>
            </p:cNvCxnSpPr>
            <p:nvPr/>
          </p:nvCxnSpPr>
          <p:spPr>
            <a:xfrm>
              <a:off x="7939883" y="2827724"/>
              <a:ext cx="2272166" cy="0"/>
            </a:xfrm>
            <a:prstGeom prst="line">
              <a:avLst/>
            </a:prstGeom>
          </p:spPr>
          <p:style>
            <a:lnRef idx="1">
              <a:schemeClr val="dk1"/>
            </a:lnRef>
            <a:fillRef idx="0">
              <a:schemeClr val="dk1"/>
            </a:fillRef>
            <a:effectRef idx="0">
              <a:schemeClr val="dk1"/>
            </a:effectRef>
            <a:fontRef idx="minor">
              <a:schemeClr val="tx1"/>
            </a:fontRef>
          </p:style>
        </p:cxnSp>
        <p:sp>
          <p:nvSpPr>
            <p:cNvPr id="43" name="ZoneTexte 42">
              <a:extLst>
                <a:ext uri="{FF2B5EF4-FFF2-40B4-BE49-F238E27FC236}">
                  <a16:creationId xmlns:a16="http://schemas.microsoft.com/office/drawing/2014/main" id="{353CAAFE-9216-41C2-B01F-62D11B7A6667}"/>
                </a:ext>
              </a:extLst>
            </p:cNvPr>
            <p:cNvSpPr txBox="1"/>
            <p:nvPr/>
          </p:nvSpPr>
          <p:spPr>
            <a:xfrm>
              <a:off x="8439567" y="2437895"/>
              <a:ext cx="1573957" cy="369332"/>
            </a:xfrm>
            <a:prstGeom prst="rect">
              <a:avLst/>
            </a:prstGeom>
            <a:noFill/>
          </p:spPr>
          <p:txBody>
            <a:bodyPr wrap="none" rtlCol="0">
              <a:spAutoFit/>
            </a:bodyPr>
            <a:lstStyle/>
            <a:p>
              <a:r>
                <a:rPr lang="fr-FR" dirty="0">
                  <a:solidFill>
                    <a:schemeClr val="bg1"/>
                  </a:solidFill>
                  <a:highlight>
                    <a:srgbClr val="0000FF"/>
                  </a:highlight>
                </a:rPr>
                <a:t>EstControlePar</a:t>
              </a:r>
            </a:p>
          </p:txBody>
        </p:sp>
      </p:grpSp>
      <p:sp>
        <p:nvSpPr>
          <p:cNvPr id="44" name="ZoneTexte 43">
            <a:extLst>
              <a:ext uri="{FF2B5EF4-FFF2-40B4-BE49-F238E27FC236}">
                <a16:creationId xmlns:a16="http://schemas.microsoft.com/office/drawing/2014/main" id="{B9C4DE29-AA8D-4A8D-BB6A-B2F293E0A5FF}"/>
              </a:ext>
            </a:extLst>
          </p:cNvPr>
          <p:cNvSpPr txBox="1"/>
          <p:nvPr/>
        </p:nvSpPr>
        <p:spPr>
          <a:xfrm>
            <a:off x="5537401" y="2311817"/>
            <a:ext cx="3810402" cy="1169551"/>
          </a:xfrm>
          <a:prstGeom prst="rect">
            <a:avLst/>
          </a:prstGeom>
          <a:noFill/>
        </p:spPr>
        <p:txBody>
          <a:bodyPr wrap="none" rtlCol="0">
            <a:spAutoFit/>
          </a:bodyPr>
          <a:lstStyle/>
          <a:p>
            <a:r>
              <a:rPr lang="fr-FR" sz="1400" b="1" dirty="0" err="1">
                <a:solidFill>
                  <a:schemeClr val="bg1"/>
                </a:solidFill>
                <a:highlight>
                  <a:srgbClr val="800080"/>
                </a:highlight>
              </a:rPr>
              <a:t>e_beam_B</a:t>
            </a:r>
            <a:r>
              <a:rPr lang="fr-FR" sz="1400" b="1" dirty="0">
                <a:solidFill>
                  <a:schemeClr val="bg1"/>
                </a:solidFill>
                <a:highlight>
                  <a:srgbClr val="800080"/>
                </a:highlight>
              </a:rPr>
              <a:t> </a:t>
            </a:r>
            <a:r>
              <a:rPr lang="fr-FR" sz="1400" dirty="0"/>
              <a:t>:</a:t>
            </a:r>
          </a:p>
          <a:p>
            <a:r>
              <a:rPr lang="fr-FR" sz="1400" dirty="0"/>
              <a:t>	Types (classe) : </a:t>
            </a:r>
            <a:r>
              <a:rPr lang="fr-FR" sz="1400" dirty="0" err="1">
                <a:highlight>
                  <a:srgbClr val="FFFF00"/>
                </a:highlight>
              </a:rPr>
              <a:t>epaisseur</a:t>
            </a:r>
            <a:endParaRPr lang="fr-FR" sz="1400" dirty="0">
              <a:highlight>
                <a:srgbClr val="FFFF00"/>
              </a:highlight>
            </a:endParaRPr>
          </a:p>
          <a:p>
            <a:r>
              <a:rPr lang="fr-FR" sz="1400" dirty="0"/>
              <a:t>	Object property : </a:t>
            </a:r>
            <a:r>
              <a:rPr lang="fr-FR" sz="1400" dirty="0" err="1">
                <a:solidFill>
                  <a:schemeClr val="bg1"/>
                </a:solidFill>
                <a:highlight>
                  <a:srgbClr val="0000FF"/>
                </a:highlight>
              </a:rPr>
              <a:t>parametre</a:t>
            </a:r>
            <a:r>
              <a:rPr lang="fr-FR" sz="1400" dirty="0">
                <a:solidFill>
                  <a:schemeClr val="bg1"/>
                </a:solidFill>
              </a:rPr>
              <a:t> </a:t>
            </a:r>
            <a:r>
              <a:rPr lang="fr-FR" sz="1400" b="1" dirty="0" err="1">
                <a:solidFill>
                  <a:schemeClr val="bg1"/>
                </a:solidFill>
                <a:highlight>
                  <a:srgbClr val="800080"/>
                </a:highlight>
              </a:rPr>
              <a:t>beam_B</a:t>
            </a:r>
            <a:endParaRPr lang="fr-FR" sz="1400" b="1" dirty="0">
              <a:solidFill>
                <a:schemeClr val="bg1"/>
              </a:solidFill>
              <a:highlight>
                <a:srgbClr val="800080"/>
              </a:highlight>
            </a:endParaRPr>
          </a:p>
          <a:p>
            <a:r>
              <a:rPr lang="fr-FR" sz="1400" dirty="0"/>
              <a:t>	Data property : </a:t>
            </a:r>
            <a:r>
              <a:rPr lang="fr-FR" sz="1400" dirty="0">
                <a:highlight>
                  <a:srgbClr val="00FF00"/>
                </a:highlight>
              </a:rPr>
              <a:t>hasValue</a:t>
            </a:r>
            <a:r>
              <a:rPr lang="fr-FR" sz="1400" dirty="0"/>
              <a:t> 1,33f</a:t>
            </a:r>
          </a:p>
          <a:p>
            <a:r>
              <a:rPr lang="fr-FR" sz="1400" dirty="0"/>
              <a:t>	Data property </a:t>
            </a:r>
            <a:r>
              <a:rPr lang="fr-FR" sz="1400" dirty="0">
                <a:highlight>
                  <a:srgbClr val="00FF00"/>
                </a:highlight>
              </a:rPr>
              <a:t>: hasUnit</a:t>
            </a:r>
            <a:r>
              <a:rPr lang="fr-FR" sz="1400" dirty="0"/>
              <a:t> « mm »</a:t>
            </a:r>
          </a:p>
        </p:txBody>
      </p:sp>
      <p:grpSp>
        <p:nvGrpSpPr>
          <p:cNvPr id="45" name="Groupe 44">
            <a:extLst>
              <a:ext uri="{FF2B5EF4-FFF2-40B4-BE49-F238E27FC236}">
                <a16:creationId xmlns:a16="http://schemas.microsoft.com/office/drawing/2014/main" id="{85051643-1E8B-43BE-94AC-BEAA1E65653C}"/>
              </a:ext>
            </a:extLst>
          </p:cNvPr>
          <p:cNvGrpSpPr/>
          <p:nvPr/>
        </p:nvGrpSpPr>
        <p:grpSpPr>
          <a:xfrm>
            <a:off x="5607040" y="5237999"/>
            <a:ext cx="5685841" cy="1226221"/>
            <a:chOff x="6058641" y="1289199"/>
            <a:chExt cx="5899812" cy="1655311"/>
          </a:xfrm>
        </p:grpSpPr>
        <p:sp>
          <p:nvSpPr>
            <p:cNvPr id="46" name="Rectangle 45">
              <a:extLst>
                <a:ext uri="{FF2B5EF4-FFF2-40B4-BE49-F238E27FC236}">
                  <a16:creationId xmlns:a16="http://schemas.microsoft.com/office/drawing/2014/main" id="{DDCE030B-2B29-4D05-B011-98AF01F10013}"/>
                </a:ext>
              </a:extLst>
            </p:cNvPr>
            <p:cNvSpPr/>
            <p:nvPr/>
          </p:nvSpPr>
          <p:spPr>
            <a:xfrm>
              <a:off x="6058641" y="1299461"/>
              <a:ext cx="1449600" cy="714198"/>
            </a:xfrm>
            <a:prstGeom prst="rect">
              <a:avLst/>
            </a:prstGeom>
            <a:noFill/>
            <a:ln w="19050" cap="flat" cmpd="sng" algn="ctr">
              <a:solidFill>
                <a:srgbClr val="CFA5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Classes and subclasses</a:t>
              </a:r>
            </a:p>
          </p:txBody>
        </p:sp>
        <p:sp>
          <p:nvSpPr>
            <p:cNvPr id="47" name="Rectangle 46">
              <a:extLst>
                <a:ext uri="{FF2B5EF4-FFF2-40B4-BE49-F238E27FC236}">
                  <a16:creationId xmlns:a16="http://schemas.microsoft.com/office/drawing/2014/main" id="{543E5125-7079-41D9-B9F2-666480B644EE}"/>
                </a:ext>
              </a:extLst>
            </p:cNvPr>
            <p:cNvSpPr/>
            <p:nvPr/>
          </p:nvSpPr>
          <p:spPr>
            <a:xfrm>
              <a:off x="7688587" y="1299461"/>
              <a:ext cx="1368519" cy="714198"/>
            </a:xfrm>
            <a:prstGeom prst="rect">
              <a:avLst/>
            </a:prstGeom>
            <a:noFill/>
            <a:ln w="19050" cap="flat" cmpd="sng" algn="ctr">
              <a:solidFill>
                <a:srgbClr val="0079B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Object properties</a:t>
              </a:r>
            </a:p>
          </p:txBody>
        </p:sp>
        <p:sp>
          <p:nvSpPr>
            <p:cNvPr id="48" name="Rectangle 47">
              <a:extLst>
                <a:ext uri="{FF2B5EF4-FFF2-40B4-BE49-F238E27FC236}">
                  <a16:creationId xmlns:a16="http://schemas.microsoft.com/office/drawing/2014/main" id="{1D1B4ACF-E7D2-40E7-B09F-A7742B32C845}"/>
                </a:ext>
              </a:extLst>
            </p:cNvPr>
            <p:cNvSpPr/>
            <p:nvPr/>
          </p:nvSpPr>
          <p:spPr>
            <a:xfrm>
              <a:off x="9239836" y="1289199"/>
              <a:ext cx="1293402" cy="714198"/>
            </a:xfrm>
            <a:prstGeom prst="rect">
              <a:avLst/>
            </a:prstGeom>
            <a:noFill/>
            <a:ln w="19050" cap="flat" cmpd="sng" algn="ctr">
              <a:solidFill>
                <a:srgbClr val="38A14A"/>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Data properties</a:t>
              </a:r>
            </a:p>
          </p:txBody>
        </p:sp>
        <p:sp>
          <p:nvSpPr>
            <p:cNvPr id="49" name="Rectangle 48">
              <a:extLst>
                <a:ext uri="{FF2B5EF4-FFF2-40B4-BE49-F238E27FC236}">
                  <a16:creationId xmlns:a16="http://schemas.microsoft.com/office/drawing/2014/main" id="{D3625162-C64F-42E6-8A2B-2CAD9268B4D7}"/>
                </a:ext>
              </a:extLst>
            </p:cNvPr>
            <p:cNvSpPr/>
            <p:nvPr/>
          </p:nvSpPr>
          <p:spPr>
            <a:xfrm>
              <a:off x="8183196" y="2439759"/>
              <a:ext cx="1950720" cy="504751"/>
            </a:xfrm>
            <a:prstGeom prst="rect">
              <a:avLst/>
            </a:prstGeom>
            <a:noFill/>
            <a:ln w="19050" cap="flat" cmpd="sng" algn="ctr">
              <a:solidFill>
                <a:srgbClr val="874B8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Individuals</a:t>
              </a:r>
            </a:p>
          </p:txBody>
        </p:sp>
        <p:sp>
          <p:nvSpPr>
            <p:cNvPr id="50" name="Rectangle 49">
              <a:extLst>
                <a:ext uri="{FF2B5EF4-FFF2-40B4-BE49-F238E27FC236}">
                  <a16:creationId xmlns:a16="http://schemas.microsoft.com/office/drawing/2014/main" id="{676B6E64-0EDA-4ED2-B1F9-59A024CF871A}"/>
                </a:ext>
              </a:extLst>
            </p:cNvPr>
            <p:cNvSpPr/>
            <p:nvPr/>
          </p:nvSpPr>
          <p:spPr>
            <a:xfrm>
              <a:off x="10715968" y="1299462"/>
              <a:ext cx="1242485" cy="703936"/>
            </a:xfrm>
            <a:prstGeom prst="rect">
              <a:avLst/>
            </a:prstGeom>
            <a:noFill/>
            <a:ln w="19050" cap="flat" cmpd="sng" algn="ctr">
              <a:solidFill>
                <a:srgbClr val="AD3B45"/>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dirty="0">
                  <a:latin typeface="Book Antiqua" panose="02040602050305030304" pitchFamily="18" charset="0"/>
                </a:rPr>
                <a:t>Data types</a:t>
              </a:r>
            </a:p>
          </p:txBody>
        </p:sp>
        <p:cxnSp>
          <p:nvCxnSpPr>
            <p:cNvPr id="51" name="Connecteur droit 50">
              <a:extLst>
                <a:ext uri="{FF2B5EF4-FFF2-40B4-BE49-F238E27FC236}">
                  <a16:creationId xmlns:a16="http://schemas.microsoft.com/office/drawing/2014/main" id="{8B7B94EE-ADCE-4957-90AC-47300BBD82F7}"/>
                </a:ext>
              </a:extLst>
            </p:cNvPr>
            <p:cNvCxnSpPr>
              <a:stCxn id="46" idx="2"/>
              <a:endCxn id="49" idx="0"/>
            </p:cNvCxnSpPr>
            <p:nvPr/>
          </p:nvCxnSpPr>
          <p:spPr>
            <a:xfrm>
              <a:off x="6783441" y="2013659"/>
              <a:ext cx="2375115" cy="426100"/>
            </a:xfrm>
            <a:prstGeom prst="line">
              <a:avLst/>
            </a:prstGeom>
          </p:spPr>
          <p:style>
            <a:lnRef idx="2">
              <a:schemeClr val="accent4"/>
            </a:lnRef>
            <a:fillRef idx="0">
              <a:schemeClr val="accent4"/>
            </a:fillRef>
            <a:effectRef idx="1">
              <a:schemeClr val="accent4"/>
            </a:effectRef>
            <a:fontRef idx="minor">
              <a:schemeClr val="tx1"/>
            </a:fontRef>
          </p:style>
        </p:cxnSp>
        <p:cxnSp>
          <p:nvCxnSpPr>
            <p:cNvPr id="52" name="Connecteur droit 51">
              <a:extLst>
                <a:ext uri="{FF2B5EF4-FFF2-40B4-BE49-F238E27FC236}">
                  <a16:creationId xmlns:a16="http://schemas.microsoft.com/office/drawing/2014/main" id="{8D0451F2-F042-4AD1-BFA4-CD75642E8619}"/>
                </a:ext>
              </a:extLst>
            </p:cNvPr>
            <p:cNvCxnSpPr>
              <a:cxnSpLocks/>
              <a:stCxn id="47" idx="2"/>
              <a:endCxn id="49" idx="0"/>
            </p:cNvCxnSpPr>
            <p:nvPr/>
          </p:nvCxnSpPr>
          <p:spPr>
            <a:xfrm>
              <a:off x="8372847" y="2013659"/>
              <a:ext cx="785709" cy="426100"/>
            </a:xfrm>
            <a:prstGeom prst="line">
              <a:avLst/>
            </a:prstGeom>
          </p:spPr>
          <p:style>
            <a:lnRef idx="2">
              <a:schemeClr val="accent5"/>
            </a:lnRef>
            <a:fillRef idx="0">
              <a:schemeClr val="accent5"/>
            </a:fillRef>
            <a:effectRef idx="1">
              <a:schemeClr val="accent5"/>
            </a:effectRef>
            <a:fontRef idx="minor">
              <a:schemeClr val="tx1"/>
            </a:fontRef>
          </p:style>
        </p:cxnSp>
        <p:cxnSp>
          <p:nvCxnSpPr>
            <p:cNvPr id="53" name="Connecteur droit 52">
              <a:extLst>
                <a:ext uri="{FF2B5EF4-FFF2-40B4-BE49-F238E27FC236}">
                  <a16:creationId xmlns:a16="http://schemas.microsoft.com/office/drawing/2014/main" id="{834F1C14-780A-4B6D-A5A7-4311E58B51F7}"/>
                </a:ext>
              </a:extLst>
            </p:cNvPr>
            <p:cNvCxnSpPr>
              <a:cxnSpLocks/>
              <a:stCxn id="48" idx="2"/>
              <a:endCxn id="49" idx="0"/>
            </p:cNvCxnSpPr>
            <p:nvPr/>
          </p:nvCxnSpPr>
          <p:spPr>
            <a:xfrm flipH="1">
              <a:off x="9158556" y="2003397"/>
              <a:ext cx="727981" cy="436362"/>
            </a:xfrm>
            <a:prstGeom prst="line">
              <a:avLst/>
            </a:prstGeom>
          </p:spPr>
          <p:style>
            <a:lnRef idx="2">
              <a:schemeClr val="accent6"/>
            </a:lnRef>
            <a:fillRef idx="0">
              <a:schemeClr val="accent6"/>
            </a:fillRef>
            <a:effectRef idx="1">
              <a:schemeClr val="accent6"/>
            </a:effectRef>
            <a:fontRef idx="minor">
              <a:schemeClr val="tx1"/>
            </a:fontRef>
          </p:style>
        </p:cxnSp>
        <p:cxnSp>
          <p:nvCxnSpPr>
            <p:cNvPr id="54" name="Connecteur droit 53">
              <a:extLst>
                <a:ext uri="{FF2B5EF4-FFF2-40B4-BE49-F238E27FC236}">
                  <a16:creationId xmlns:a16="http://schemas.microsoft.com/office/drawing/2014/main" id="{0EB9E52F-44E7-47CF-8294-DB2A4280CAFD}"/>
                </a:ext>
              </a:extLst>
            </p:cNvPr>
            <p:cNvCxnSpPr>
              <a:cxnSpLocks/>
              <a:stCxn id="50" idx="2"/>
              <a:endCxn id="49" idx="0"/>
            </p:cNvCxnSpPr>
            <p:nvPr/>
          </p:nvCxnSpPr>
          <p:spPr>
            <a:xfrm flipH="1">
              <a:off x="9158556" y="2003398"/>
              <a:ext cx="2178655" cy="436361"/>
            </a:xfrm>
            <a:prstGeom prst="line">
              <a:avLst/>
            </a:prstGeom>
            <a:ln>
              <a:solidFill>
                <a:srgbClr val="C00000"/>
              </a:solidFill>
            </a:ln>
          </p:spPr>
          <p:style>
            <a:lnRef idx="2">
              <a:schemeClr val="accent6"/>
            </a:lnRef>
            <a:fillRef idx="0">
              <a:schemeClr val="accent6"/>
            </a:fillRef>
            <a:effectRef idx="1">
              <a:schemeClr val="accent6"/>
            </a:effectRef>
            <a:fontRef idx="minor">
              <a:schemeClr val="tx1"/>
            </a:fontRef>
          </p:style>
        </p:cxnSp>
      </p:grpSp>
      <p:sp>
        <p:nvSpPr>
          <p:cNvPr id="55" name="ZoneTexte 54">
            <a:extLst>
              <a:ext uri="{FF2B5EF4-FFF2-40B4-BE49-F238E27FC236}">
                <a16:creationId xmlns:a16="http://schemas.microsoft.com/office/drawing/2014/main" id="{9848718A-BACD-4645-A957-3EEC838F0221}"/>
              </a:ext>
            </a:extLst>
          </p:cNvPr>
          <p:cNvSpPr txBox="1"/>
          <p:nvPr/>
        </p:nvSpPr>
        <p:spPr>
          <a:xfrm>
            <a:off x="1159329" y="1255531"/>
            <a:ext cx="8403935" cy="646331"/>
          </a:xfrm>
          <a:prstGeom prst="rect">
            <a:avLst/>
          </a:prstGeom>
          <a:noFill/>
        </p:spPr>
        <p:txBody>
          <a:bodyPr wrap="square" rtlCol="0">
            <a:spAutoFit/>
          </a:bodyPr>
          <a:lstStyle/>
          <a:p>
            <a:r>
              <a:rPr lang="fr-FR" sz="1800" b="0" i="0" u="none" strike="noStrike" baseline="0" dirty="0">
                <a:solidFill>
                  <a:srgbClr val="000000"/>
                </a:solidFill>
                <a:latin typeface="Times New Roman" panose="02020603050405020304" pitchFamily="18" charset="0"/>
              </a:rPr>
              <a:t>Une ontologie est une représentation explicite des concepts d'un domaine d'intérêt, avec leurs caractéristiques et leurs relations</a:t>
            </a:r>
            <a:endParaRPr lang="fr-FR" dirty="0"/>
          </a:p>
        </p:txBody>
      </p:sp>
      <p:sp>
        <p:nvSpPr>
          <p:cNvPr id="56" name="ZoneTexte 55">
            <a:extLst>
              <a:ext uri="{FF2B5EF4-FFF2-40B4-BE49-F238E27FC236}">
                <a16:creationId xmlns:a16="http://schemas.microsoft.com/office/drawing/2014/main" id="{59DE8B7A-76ED-4484-B1B6-1E3F1296BD54}"/>
              </a:ext>
            </a:extLst>
          </p:cNvPr>
          <p:cNvSpPr txBox="1"/>
          <p:nvPr/>
        </p:nvSpPr>
        <p:spPr>
          <a:xfrm>
            <a:off x="6913267" y="1733011"/>
            <a:ext cx="2518638" cy="369332"/>
          </a:xfrm>
          <a:prstGeom prst="rect">
            <a:avLst/>
          </a:prstGeom>
          <a:noFill/>
        </p:spPr>
        <p:txBody>
          <a:bodyPr wrap="none" rtlCol="0">
            <a:spAutoFit/>
          </a:bodyPr>
          <a:lstStyle/>
          <a:p>
            <a:r>
              <a:rPr lang="fr-FR" sz="1800" b="0" i="1" u="none" strike="noStrike" baseline="0" dirty="0">
                <a:solidFill>
                  <a:srgbClr val="000000"/>
                </a:solidFill>
                <a:latin typeface="Times New Roman" panose="02020603050405020304" pitchFamily="18" charset="0"/>
                <a:cs typeface="Times New Roman" panose="02020603050405020304" pitchFamily="18" charset="0"/>
              </a:rPr>
              <a:t>I. Bedini and B. Nguyen </a:t>
            </a:r>
            <a:endParaRPr lang="fr-FR" sz="1600" i="1" dirty="0">
              <a:latin typeface="Times New Roman" panose="02020603050405020304" pitchFamily="18" charset="0"/>
              <a:cs typeface="Times New Roman" panose="02020603050405020304" pitchFamily="18" charset="0"/>
            </a:endParaRPr>
          </a:p>
        </p:txBody>
      </p:sp>
      <p:pic>
        <p:nvPicPr>
          <p:cNvPr id="57" name="Picture 2">
            <a:extLst>
              <a:ext uri="{FF2B5EF4-FFF2-40B4-BE49-F238E27FC236}">
                <a16:creationId xmlns:a16="http://schemas.microsoft.com/office/drawing/2014/main" id="{AC38D41A-D57A-4126-9BEE-150C0A0725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35" t="16165" r="2999" b="18813"/>
          <a:stretch/>
        </p:blipFill>
        <p:spPr bwMode="auto">
          <a:xfrm>
            <a:off x="1100234" y="6084819"/>
            <a:ext cx="1624900" cy="610136"/>
          </a:xfrm>
          <a:prstGeom prst="rect">
            <a:avLst/>
          </a:prstGeom>
          <a:noFill/>
          <a:extLst>
            <a:ext uri="{909E8E84-426E-40DD-AFC4-6F175D3DCCD1}">
              <a14:hiddenFill xmlns:a14="http://schemas.microsoft.com/office/drawing/2010/main">
                <a:solidFill>
                  <a:srgbClr val="FFFFFF"/>
                </a:solidFill>
              </a14:hiddenFill>
            </a:ext>
          </a:extLst>
        </p:spPr>
      </p:pic>
      <p:sp>
        <p:nvSpPr>
          <p:cNvPr id="58" name="ZoneTexte 57">
            <a:extLst>
              <a:ext uri="{FF2B5EF4-FFF2-40B4-BE49-F238E27FC236}">
                <a16:creationId xmlns:a16="http://schemas.microsoft.com/office/drawing/2014/main" id="{644E3958-6D68-4819-B406-1C4A80A07D89}"/>
              </a:ext>
            </a:extLst>
          </p:cNvPr>
          <p:cNvSpPr txBox="1"/>
          <p:nvPr/>
        </p:nvSpPr>
        <p:spPr>
          <a:xfrm>
            <a:off x="3476210" y="6254305"/>
            <a:ext cx="1878614" cy="461665"/>
          </a:xfrm>
          <a:prstGeom prst="rect">
            <a:avLst/>
          </a:prstGeom>
          <a:noFill/>
        </p:spPr>
        <p:txBody>
          <a:bodyPr wrap="square" rtlCol="0">
            <a:spAutoFit/>
          </a:bodyPr>
          <a:lstStyle/>
          <a:p>
            <a:r>
              <a:rPr lang="fr-FR" sz="2400" dirty="0">
                <a:solidFill>
                  <a:schemeClr val="accent1"/>
                </a:solidFill>
                <a:latin typeface="Book Antiqua" panose="02040602050305030304" pitchFamily="18" charset="0"/>
              </a:rPr>
              <a:t>Owlready2</a:t>
            </a:r>
          </a:p>
        </p:txBody>
      </p:sp>
      <p:pic>
        <p:nvPicPr>
          <p:cNvPr id="59" name="Picture 2" descr="Open Context: Vocabularies + Ontologies">
            <a:extLst>
              <a:ext uri="{FF2B5EF4-FFF2-40B4-BE49-F238E27FC236}">
                <a16:creationId xmlns:a16="http://schemas.microsoft.com/office/drawing/2014/main" id="{8B0067E0-E3D5-4AFB-BCD2-B15626C48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194" y="6169211"/>
            <a:ext cx="586956" cy="581125"/>
          </a:xfrm>
          <a:prstGeom prst="rect">
            <a:avLst/>
          </a:prstGeom>
          <a:noFill/>
          <a:extLst>
            <a:ext uri="{909E8E84-426E-40DD-AFC4-6F175D3DCCD1}">
              <a14:hiddenFill xmlns:a14="http://schemas.microsoft.com/office/drawing/2010/main">
                <a:solidFill>
                  <a:srgbClr val="FFFFFF"/>
                </a:solidFill>
              </a14:hiddenFill>
            </a:ext>
          </a:extLst>
        </p:spPr>
      </p:pic>
      <p:sp>
        <p:nvSpPr>
          <p:cNvPr id="60" name="ZoneTexte 59">
            <a:extLst>
              <a:ext uri="{FF2B5EF4-FFF2-40B4-BE49-F238E27FC236}">
                <a16:creationId xmlns:a16="http://schemas.microsoft.com/office/drawing/2014/main" id="{EEE3EE59-C05F-4870-94E0-1504F6D9AB74}"/>
              </a:ext>
            </a:extLst>
          </p:cNvPr>
          <p:cNvSpPr txBox="1"/>
          <p:nvPr/>
        </p:nvSpPr>
        <p:spPr>
          <a:xfrm>
            <a:off x="1159329" y="5713899"/>
            <a:ext cx="4442050" cy="369332"/>
          </a:xfrm>
          <a:prstGeom prst="rect">
            <a:avLst/>
          </a:prstGeom>
          <a:noFill/>
        </p:spPr>
        <p:txBody>
          <a:bodyPr wrap="none" rtlCol="0">
            <a:spAutoFit/>
          </a:bodyPr>
          <a:lstStyle/>
          <a:p>
            <a:r>
              <a:rPr lang="en-US" sz="1800" b="0" i="1" u="none" strike="noStrike" baseline="0" dirty="0">
                <a:solidFill>
                  <a:srgbClr val="000000"/>
                </a:solidFill>
                <a:latin typeface="Times New Roman" panose="02020603050405020304" pitchFamily="18" charset="0"/>
                <a:cs typeface="Times New Roman" panose="02020603050405020304" pitchFamily="18" charset="0"/>
              </a:rPr>
              <a:t>S. Kim, D. W. Rosen, P. Witherell, and H. Ko </a:t>
            </a:r>
            <a:endParaRPr lang="fr-FR" i="1" dirty="0">
              <a:latin typeface="Times New Roman" panose="02020603050405020304" pitchFamily="18" charset="0"/>
              <a:cs typeface="Times New Roman" panose="02020603050405020304" pitchFamily="18" charset="0"/>
            </a:endParaRPr>
          </a:p>
        </p:txBody>
      </p:sp>
      <p:sp>
        <p:nvSpPr>
          <p:cNvPr id="36" name="Espace réservé du pied de page 2">
            <a:extLst>
              <a:ext uri="{FF2B5EF4-FFF2-40B4-BE49-F238E27FC236}">
                <a16:creationId xmlns:a16="http://schemas.microsoft.com/office/drawing/2014/main" id="{E456603D-F3CC-4860-A422-7B5FDA8D9EF8}"/>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3391876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9C0EDF-4EE8-4AE5-8100-9E5208D79AE9}"/>
              </a:ext>
            </a:extLst>
          </p:cNvPr>
          <p:cNvSpPr>
            <a:spLocks noGrp="1"/>
          </p:cNvSpPr>
          <p:nvPr>
            <p:ph type="title"/>
          </p:nvPr>
        </p:nvSpPr>
        <p:spPr/>
        <p:txBody>
          <a:bodyPr/>
          <a:lstStyle/>
          <a:p>
            <a:r>
              <a:rPr lang="fr-FR" dirty="0"/>
              <a:t>Ontologies</a:t>
            </a:r>
          </a:p>
        </p:txBody>
      </p:sp>
      <p:sp>
        <p:nvSpPr>
          <p:cNvPr id="3" name="Espace réservé du numéro de diapositive 2">
            <a:extLst>
              <a:ext uri="{FF2B5EF4-FFF2-40B4-BE49-F238E27FC236}">
                <a16:creationId xmlns:a16="http://schemas.microsoft.com/office/drawing/2014/main" id="{15AD2301-70D7-45B9-979D-8DEF9BF5507F}"/>
              </a:ext>
            </a:extLst>
          </p:cNvPr>
          <p:cNvSpPr>
            <a:spLocks noGrp="1"/>
          </p:cNvSpPr>
          <p:nvPr>
            <p:ph type="sldNum" sz="quarter" idx="12"/>
          </p:nvPr>
        </p:nvSpPr>
        <p:spPr/>
        <p:txBody>
          <a:bodyPr/>
          <a:lstStyle/>
          <a:p>
            <a:fld id="{FCF69155-6916-4558-BD22-D72EE30DCDE9}" type="slidenum">
              <a:rPr lang="fr-FR" smtClean="0"/>
              <a:pPr/>
              <a:t>16</a:t>
            </a:fld>
            <a:endParaRPr lang="fr-FR" dirty="0"/>
          </a:p>
        </p:txBody>
      </p:sp>
      <p:pic>
        <p:nvPicPr>
          <p:cNvPr id="6" name="Image 5">
            <a:extLst>
              <a:ext uri="{FF2B5EF4-FFF2-40B4-BE49-F238E27FC236}">
                <a16:creationId xmlns:a16="http://schemas.microsoft.com/office/drawing/2014/main" id="{7249014A-9AC7-4791-85AB-DFD508348E42}"/>
              </a:ext>
            </a:extLst>
          </p:cNvPr>
          <p:cNvPicPr>
            <a:picLocks noChangeAspect="1"/>
          </p:cNvPicPr>
          <p:nvPr/>
        </p:nvPicPr>
        <p:blipFill>
          <a:blip r:embed="rId2"/>
          <a:stretch>
            <a:fillRect/>
          </a:stretch>
        </p:blipFill>
        <p:spPr>
          <a:xfrm>
            <a:off x="3414510" y="1062175"/>
            <a:ext cx="8150364" cy="5605525"/>
          </a:xfrm>
          <a:prstGeom prst="rect">
            <a:avLst/>
          </a:prstGeom>
          <a:ln>
            <a:noFill/>
          </a:ln>
        </p:spPr>
      </p:pic>
      <p:pic>
        <p:nvPicPr>
          <p:cNvPr id="8" name="Image 7">
            <a:extLst>
              <a:ext uri="{FF2B5EF4-FFF2-40B4-BE49-F238E27FC236}">
                <a16:creationId xmlns:a16="http://schemas.microsoft.com/office/drawing/2014/main" id="{AF681EA5-6A0B-4B4C-8291-7DFB9839D69F}"/>
              </a:ext>
            </a:extLst>
          </p:cNvPr>
          <p:cNvPicPr>
            <a:picLocks noChangeAspect="1"/>
          </p:cNvPicPr>
          <p:nvPr/>
        </p:nvPicPr>
        <p:blipFill>
          <a:blip r:embed="rId3"/>
          <a:stretch>
            <a:fillRect/>
          </a:stretch>
        </p:blipFill>
        <p:spPr>
          <a:xfrm>
            <a:off x="1389236" y="1724025"/>
            <a:ext cx="7074422" cy="4394846"/>
          </a:xfrm>
          <a:prstGeom prst="rect">
            <a:avLst/>
          </a:prstGeom>
          <a:ln w="28575">
            <a:solidFill>
              <a:srgbClr val="D1232A"/>
            </a:solidFill>
          </a:ln>
        </p:spPr>
      </p:pic>
      <p:sp>
        <p:nvSpPr>
          <p:cNvPr id="9" name="Rectangle 8">
            <a:extLst>
              <a:ext uri="{FF2B5EF4-FFF2-40B4-BE49-F238E27FC236}">
                <a16:creationId xmlns:a16="http://schemas.microsoft.com/office/drawing/2014/main" id="{E352444F-97DD-4DA1-BE21-96179C8E7009}"/>
              </a:ext>
            </a:extLst>
          </p:cNvPr>
          <p:cNvSpPr/>
          <p:nvPr/>
        </p:nvSpPr>
        <p:spPr>
          <a:xfrm>
            <a:off x="8982075" y="3019425"/>
            <a:ext cx="2582799" cy="1533525"/>
          </a:xfrm>
          <a:prstGeom prst="rect">
            <a:avLst/>
          </a:prstGeom>
          <a:noFill/>
          <a:ln w="28575">
            <a:solidFill>
              <a:srgbClr val="D123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D1232A"/>
              </a:solidFill>
            </a:endParaRPr>
          </a:p>
        </p:txBody>
      </p:sp>
      <p:cxnSp>
        <p:nvCxnSpPr>
          <p:cNvPr id="11" name="Connecteur droit 10">
            <a:extLst>
              <a:ext uri="{FF2B5EF4-FFF2-40B4-BE49-F238E27FC236}">
                <a16:creationId xmlns:a16="http://schemas.microsoft.com/office/drawing/2014/main" id="{ABCBE926-62D5-4B3B-B2A6-45F1E6F410B9}"/>
              </a:ext>
            </a:extLst>
          </p:cNvPr>
          <p:cNvCxnSpPr>
            <a:cxnSpLocks/>
          </p:cNvCxnSpPr>
          <p:nvPr/>
        </p:nvCxnSpPr>
        <p:spPr>
          <a:xfrm flipH="1" flipV="1">
            <a:off x="8463658" y="1724025"/>
            <a:ext cx="518417" cy="1295400"/>
          </a:xfrm>
          <a:prstGeom prst="line">
            <a:avLst/>
          </a:prstGeom>
          <a:ln w="19050">
            <a:solidFill>
              <a:srgbClr val="D1232A"/>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166C2E3A-D7B8-4EED-91BE-F392FE159C51}"/>
              </a:ext>
            </a:extLst>
          </p:cNvPr>
          <p:cNvCxnSpPr>
            <a:cxnSpLocks/>
          </p:cNvCxnSpPr>
          <p:nvPr/>
        </p:nvCxnSpPr>
        <p:spPr>
          <a:xfrm flipH="1">
            <a:off x="8463658" y="4552950"/>
            <a:ext cx="518417" cy="1565921"/>
          </a:xfrm>
          <a:prstGeom prst="line">
            <a:avLst/>
          </a:prstGeom>
          <a:ln w="19050">
            <a:solidFill>
              <a:srgbClr val="D1232A"/>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C5F46AAE-FAF7-4F3B-A5CF-171227CEBD17}"/>
              </a:ext>
            </a:extLst>
          </p:cNvPr>
          <p:cNvSpPr txBox="1"/>
          <p:nvPr/>
        </p:nvSpPr>
        <p:spPr>
          <a:xfrm>
            <a:off x="3857244" y="6411389"/>
            <a:ext cx="2138406" cy="369332"/>
          </a:xfrm>
          <a:prstGeom prst="rect">
            <a:avLst/>
          </a:prstGeom>
          <a:noFill/>
        </p:spPr>
        <p:txBody>
          <a:bodyPr wrap="none" rtlCol="0">
            <a:spAutoFit/>
          </a:bodyPr>
          <a:lstStyle/>
          <a:p>
            <a:r>
              <a:rPr lang="en-US" sz="1800" b="0" i="1" u="none" strike="noStrike" baseline="0" dirty="0">
                <a:solidFill>
                  <a:srgbClr val="131413"/>
                </a:solidFill>
                <a:latin typeface="Times New Roman" panose="02020603050405020304" pitchFamily="18" charset="0"/>
                <a:cs typeface="Times New Roman" panose="02020603050405020304" pitchFamily="18" charset="0"/>
              </a:rPr>
              <a:t>Y. Liu and S.C.J. Lim</a:t>
            </a:r>
            <a:endParaRPr lang="fr-FR" i="1" dirty="0">
              <a:latin typeface="Times New Roman" panose="02020603050405020304" pitchFamily="18" charset="0"/>
              <a:cs typeface="Times New Roman" panose="02020603050405020304" pitchFamily="18" charset="0"/>
            </a:endParaRPr>
          </a:p>
        </p:txBody>
      </p:sp>
      <p:sp>
        <p:nvSpPr>
          <p:cNvPr id="13" name="Espace réservé du pied de page 2">
            <a:extLst>
              <a:ext uri="{FF2B5EF4-FFF2-40B4-BE49-F238E27FC236}">
                <a16:creationId xmlns:a16="http://schemas.microsoft.com/office/drawing/2014/main" id="{38CFB426-0ED6-4DFC-BFFF-81175A5A516C}"/>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607584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D782E1EB-52AB-42BC-A4C0-FFA4A3C2E56A}"/>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DEAD5A25-91B4-4141-93B2-DC9432D5C45A}"/>
              </a:ext>
            </a:extLst>
          </p:cNvPr>
          <p:cNvSpPr>
            <a:spLocks noGrp="1"/>
          </p:cNvSpPr>
          <p:nvPr>
            <p:ph type="sldNum" sz="quarter" idx="12"/>
          </p:nvPr>
        </p:nvSpPr>
        <p:spPr/>
        <p:txBody>
          <a:bodyPr/>
          <a:lstStyle/>
          <a:p>
            <a:pPr>
              <a:defRPr/>
            </a:pPr>
            <a:fld id="{B0B56122-7ED9-4989-9ACC-2CD10E06D28C}" type="slidenum">
              <a:rPr lang="fr-FR" smtClean="0"/>
              <a:pPr>
                <a:defRPr/>
              </a:pPr>
              <a:t>17</a:t>
            </a:fld>
            <a:endParaRPr lang="fr-FR" dirty="0"/>
          </a:p>
        </p:txBody>
      </p:sp>
      <p:sp>
        <p:nvSpPr>
          <p:cNvPr id="4" name="ZoneTexte 3">
            <a:extLst>
              <a:ext uri="{FF2B5EF4-FFF2-40B4-BE49-F238E27FC236}">
                <a16:creationId xmlns:a16="http://schemas.microsoft.com/office/drawing/2014/main" id="{283E32D6-A156-4CFC-AA22-A76BB47057F1}"/>
              </a:ext>
            </a:extLst>
          </p:cNvPr>
          <p:cNvSpPr txBox="1"/>
          <p:nvPr/>
        </p:nvSpPr>
        <p:spPr>
          <a:xfrm>
            <a:off x="586033" y="2382647"/>
            <a:ext cx="11019934" cy="2123658"/>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Conception de l’architecture de l’outil</a:t>
            </a:r>
          </a:p>
        </p:txBody>
      </p:sp>
    </p:spTree>
    <p:extLst>
      <p:ext uri="{BB962C8B-B14F-4D97-AF65-F5344CB8AC3E}">
        <p14:creationId xmlns:p14="http://schemas.microsoft.com/office/powerpoint/2010/main" val="322865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2C9C11-C960-4B04-A421-B824F80E466A}"/>
              </a:ext>
            </a:extLst>
          </p:cNvPr>
          <p:cNvSpPr>
            <a:spLocks noGrp="1"/>
          </p:cNvSpPr>
          <p:nvPr>
            <p:ph type="title"/>
          </p:nvPr>
        </p:nvSpPr>
        <p:spPr>
          <a:xfrm rot="16200000">
            <a:off x="-2392453" y="3737238"/>
            <a:ext cx="5582177" cy="546099"/>
          </a:xfrm>
        </p:spPr>
        <p:txBody>
          <a:bodyPr/>
          <a:lstStyle/>
          <a:p>
            <a:r>
              <a:rPr lang="fr-FR" dirty="0"/>
              <a:t>Listes des règles de conception</a:t>
            </a:r>
          </a:p>
        </p:txBody>
      </p:sp>
      <p:sp>
        <p:nvSpPr>
          <p:cNvPr id="3" name="Espace réservé du numéro de diapositive 2">
            <a:extLst>
              <a:ext uri="{FF2B5EF4-FFF2-40B4-BE49-F238E27FC236}">
                <a16:creationId xmlns:a16="http://schemas.microsoft.com/office/drawing/2014/main" id="{850EDFF5-7116-4FA1-88B9-FD4631A31005}"/>
              </a:ext>
            </a:extLst>
          </p:cNvPr>
          <p:cNvSpPr>
            <a:spLocks noGrp="1"/>
          </p:cNvSpPr>
          <p:nvPr>
            <p:ph type="sldNum" sz="quarter" idx="12"/>
          </p:nvPr>
        </p:nvSpPr>
        <p:spPr/>
        <p:txBody>
          <a:bodyPr/>
          <a:lstStyle/>
          <a:p>
            <a:fld id="{FCF69155-6916-4558-BD22-D72EE30DCDE9}" type="slidenum">
              <a:rPr lang="fr-FR" smtClean="0"/>
              <a:pPr/>
              <a:t>18</a:t>
            </a:fld>
            <a:endParaRPr lang="fr-FR" dirty="0"/>
          </a:p>
        </p:txBody>
      </p:sp>
      <p:graphicFrame>
        <p:nvGraphicFramePr>
          <p:cNvPr id="6" name="Tableau 6">
            <a:extLst>
              <a:ext uri="{FF2B5EF4-FFF2-40B4-BE49-F238E27FC236}">
                <a16:creationId xmlns:a16="http://schemas.microsoft.com/office/drawing/2014/main" id="{E8C25802-1F83-4CA6-9273-2AB879B5DA43}"/>
              </a:ext>
            </a:extLst>
          </p:cNvPr>
          <p:cNvGraphicFramePr>
            <a:graphicFrameLocks noGrp="1"/>
          </p:cNvGraphicFramePr>
          <p:nvPr>
            <p:extLst>
              <p:ext uri="{D42A27DB-BD31-4B8C-83A1-F6EECF244321}">
                <p14:modId xmlns:p14="http://schemas.microsoft.com/office/powerpoint/2010/main" val="539603105"/>
              </p:ext>
            </p:extLst>
          </p:nvPr>
        </p:nvGraphicFramePr>
        <p:xfrm>
          <a:off x="805977" y="1220807"/>
          <a:ext cx="10734039" cy="406400"/>
        </p:xfrm>
        <a:graphic>
          <a:graphicData uri="http://schemas.openxmlformats.org/drawingml/2006/table">
            <a:tbl>
              <a:tblPr firstRow="1" bandRow="1">
                <a:tableStyleId>{5C22544A-7EE6-4342-B048-85BDC9FD1C3A}</a:tableStyleId>
              </a:tblPr>
              <a:tblGrid>
                <a:gridCol w="6268855">
                  <a:extLst>
                    <a:ext uri="{9D8B030D-6E8A-4147-A177-3AD203B41FA5}">
                      <a16:colId xmlns:a16="http://schemas.microsoft.com/office/drawing/2014/main" val="2508565923"/>
                    </a:ext>
                  </a:extLst>
                </a:gridCol>
                <a:gridCol w="4465184">
                  <a:extLst>
                    <a:ext uri="{9D8B030D-6E8A-4147-A177-3AD203B41FA5}">
                      <a16:colId xmlns:a16="http://schemas.microsoft.com/office/drawing/2014/main" val="3423106087"/>
                    </a:ext>
                  </a:extLst>
                </a:gridCol>
              </a:tblGrid>
              <a:tr h="406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u="none" strike="noStrike" dirty="0">
                          <a:effectLst/>
                          <a:latin typeface="Book Antiqua" panose="02040602050305030304" pitchFamily="18" charset="0"/>
                        </a:rPr>
                        <a:t>Are the rectangular or circular bars too thin?</a:t>
                      </a:r>
                      <a:endParaRPr lang="fr-FR"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u="none" strike="noStrike" dirty="0">
                          <a:effectLst/>
                          <a:latin typeface="Book Antiqua" panose="02040602050305030304" pitchFamily="18" charset="0"/>
                        </a:rPr>
                        <a:t>[1] : 2mm (circular) 3mm (recangular)</a:t>
                      </a:r>
                      <a:endParaRPr lang="fr-FR" dirty="0"/>
                    </a:p>
                  </a:txBody>
                  <a:tcPr/>
                </a:tc>
                <a:extLst>
                  <a:ext uri="{0D108BD9-81ED-4DB2-BD59-A6C34878D82A}">
                    <a16:rowId xmlns:a16="http://schemas.microsoft.com/office/drawing/2014/main" val="3350994043"/>
                  </a:ext>
                </a:extLst>
              </a:tr>
            </a:tbl>
          </a:graphicData>
        </a:graphic>
      </p:graphicFrame>
      <p:graphicFrame>
        <p:nvGraphicFramePr>
          <p:cNvPr id="7" name="Tableau 6">
            <a:extLst>
              <a:ext uri="{FF2B5EF4-FFF2-40B4-BE49-F238E27FC236}">
                <a16:creationId xmlns:a16="http://schemas.microsoft.com/office/drawing/2014/main" id="{1F587204-C19B-40E4-B482-A8E9099AA2F4}"/>
              </a:ext>
            </a:extLst>
          </p:cNvPr>
          <p:cNvGraphicFramePr>
            <a:graphicFrameLocks noGrp="1"/>
          </p:cNvGraphicFramePr>
          <p:nvPr>
            <p:extLst>
              <p:ext uri="{D42A27DB-BD31-4B8C-83A1-F6EECF244321}">
                <p14:modId xmlns:p14="http://schemas.microsoft.com/office/powerpoint/2010/main" val="3195884730"/>
              </p:ext>
            </p:extLst>
          </p:nvPr>
        </p:nvGraphicFramePr>
        <p:xfrm>
          <a:off x="968492" y="1729653"/>
          <a:ext cx="7024094" cy="3037137"/>
        </p:xfrm>
        <a:graphic>
          <a:graphicData uri="http://schemas.openxmlformats.org/drawingml/2006/table">
            <a:tbl>
              <a:tblPr>
                <a:tableStyleId>{5C22544A-7EE6-4342-B048-85BDC9FD1C3A}</a:tableStyleId>
              </a:tblPr>
              <a:tblGrid>
                <a:gridCol w="4094989">
                  <a:extLst>
                    <a:ext uri="{9D8B030D-6E8A-4147-A177-3AD203B41FA5}">
                      <a16:colId xmlns:a16="http://schemas.microsoft.com/office/drawing/2014/main" val="318175577"/>
                    </a:ext>
                  </a:extLst>
                </a:gridCol>
                <a:gridCol w="2929105">
                  <a:extLst>
                    <a:ext uri="{9D8B030D-6E8A-4147-A177-3AD203B41FA5}">
                      <a16:colId xmlns:a16="http://schemas.microsoft.com/office/drawing/2014/main" val="1309034615"/>
                    </a:ext>
                  </a:extLst>
                </a:gridCol>
              </a:tblGrid>
              <a:tr h="97955">
                <a:tc>
                  <a:txBody>
                    <a:bodyPr/>
                    <a:lstStyle/>
                    <a:p>
                      <a:pPr algn="l" fontAlgn="b"/>
                      <a:r>
                        <a:rPr lang="en-US" sz="600" u="none" strike="noStrike">
                          <a:effectLst/>
                        </a:rPr>
                        <a:t>Is the part completly 2D?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667664047"/>
                  </a:ext>
                </a:extLst>
              </a:tr>
              <a:tr h="108898">
                <a:tc>
                  <a:txBody>
                    <a:bodyPr/>
                    <a:lstStyle/>
                    <a:p>
                      <a:pPr algn="l" fontAlgn="b"/>
                      <a:r>
                        <a:rPr lang="en-US" sz="600" u="none" strike="noStrike">
                          <a:effectLst/>
                        </a:rPr>
                        <a:t>Is the part mainly 2D and can be maid in a mill or lathe without repositionning the clamp?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84029943"/>
                  </a:ext>
                </a:extLst>
              </a:tr>
              <a:tr h="108898">
                <a:tc>
                  <a:txBody>
                    <a:bodyPr/>
                    <a:lstStyle/>
                    <a:p>
                      <a:pPr algn="l" fontAlgn="b"/>
                      <a:r>
                        <a:rPr lang="en-US" sz="600" u="none" strike="noStrike">
                          <a:effectLst/>
                        </a:rPr>
                        <a:t>Is the part can be made made in a mill or lathe, but only after repositioning it in the clamp at leats once?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737009768"/>
                  </a:ext>
                </a:extLst>
              </a:tr>
              <a:tr h="108898">
                <a:tc>
                  <a:txBody>
                    <a:bodyPr/>
                    <a:lstStyle/>
                    <a:p>
                      <a:pPr algn="l" fontAlgn="b"/>
                      <a:r>
                        <a:rPr lang="en-US" sz="600" u="none" strike="noStrike">
                          <a:effectLst/>
                        </a:rPr>
                        <a:t>Does the part have complex splines or arcs  for a machine operations such as a mill or lathe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1529694353"/>
                  </a:ext>
                </a:extLst>
              </a:tr>
              <a:tr h="108898">
                <a:tc>
                  <a:txBody>
                    <a:bodyPr/>
                    <a:lstStyle/>
                    <a:p>
                      <a:pPr algn="l" fontAlgn="b"/>
                      <a:r>
                        <a:rPr lang="en-US" sz="600" u="none" strike="noStrike" dirty="0">
                          <a:effectLst/>
                        </a:rPr>
                        <a:t>Does the part has interior features or surfaces curvature are to complex to be machined? [3]</a:t>
                      </a:r>
                      <a:endParaRPr lang="en-US" sz="600" b="0" i="0" u="none" strike="noStrike" dirty="0">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943087592"/>
                  </a:ext>
                </a:extLst>
              </a:tr>
              <a:tr h="108898">
                <a:tc>
                  <a:txBody>
                    <a:bodyPr/>
                    <a:lstStyle/>
                    <a:p>
                      <a:pPr algn="l" fontAlgn="b"/>
                      <a:r>
                        <a:rPr lang="en-US" sz="600" u="none" strike="noStrike">
                          <a:effectLst/>
                        </a:rPr>
                        <a:t>Does mating surfaces are bearing surfaces or are expected to endure for 1000+ of cycles?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1840727001"/>
                  </a:ext>
                </a:extLst>
              </a:tr>
              <a:tr h="108898">
                <a:tc>
                  <a:txBody>
                    <a:bodyPr/>
                    <a:lstStyle/>
                    <a:p>
                      <a:pPr algn="l" fontAlgn="b"/>
                      <a:r>
                        <a:rPr lang="en-US" sz="600" u="none" strike="noStrike">
                          <a:effectLst/>
                        </a:rPr>
                        <a:t>Does Mating surfaces move significantly, experience large forces or must endure 100-1000 cycles?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en-US" sz="600" u="none" strike="noStrike">
                          <a:effectLst/>
                        </a:rPr>
                        <a:t>[5] : 40 Mpa flexion / 20 Mpa in traction</a:t>
                      </a:r>
                      <a:endParaRPr lang="en-US"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264855992"/>
                  </a:ext>
                </a:extLst>
              </a:tr>
              <a:tr h="108898">
                <a:tc>
                  <a:txBody>
                    <a:bodyPr/>
                    <a:lstStyle/>
                    <a:p>
                      <a:pPr algn="l" fontAlgn="b"/>
                      <a:r>
                        <a:rPr lang="en-US" sz="600" u="none" strike="noStrike">
                          <a:effectLst/>
                        </a:rPr>
                        <a:t>Does mating surfaces move somewhat, experience moderate forces , or are expected to last 10-100cycles?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en-US" sz="600" u="none" strike="noStrike">
                          <a:effectLst/>
                        </a:rPr>
                        <a:t>[5] : less than 5MPa overall</a:t>
                      </a:r>
                      <a:endParaRPr lang="en-US"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900566414"/>
                  </a:ext>
                </a:extLst>
              </a:tr>
              <a:tr h="97955">
                <a:tc>
                  <a:txBody>
                    <a:bodyPr/>
                    <a:lstStyle/>
                    <a:p>
                      <a:pPr algn="l" fontAlgn="b"/>
                      <a:r>
                        <a:rPr lang="en-US" sz="600" u="none" strike="noStrike">
                          <a:effectLst/>
                        </a:rPr>
                        <a:t>Does surfaces are purely non-fonctional or experience virtually no cycles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559980245"/>
                  </a:ext>
                </a:extLst>
              </a:tr>
              <a:tr h="97955">
                <a:tc>
                  <a:txBody>
                    <a:bodyPr/>
                    <a:lstStyle/>
                    <a:p>
                      <a:pPr algn="l" fontAlgn="b"/>
                      <a:r>
                        <a:rPr lang="en-US" sz="600" u="none" strike="noStrike">
                          <a:effectLst/>
                        </a:rPr>
                        <a:t>Does the part is smaller than or the same size as the required support structure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664973762"/>
                  </a:ext>
                </a:extLst>
              </a:tr>
              <a:tr h="97955">
                <a:tc>
                  <a:txBody>
                    <a:bodyPr/>
                    <a:lstStyle/>
                    <a:p>
                      <a:pPr algn="l" fontAlgn="b"/>
                      <a:r>
                        <a:rPr lang="en-US" sz="600" u="none" strike="noStrike">
                          <a:effectLst/>
                        </a:rPr>
                        <a:t>Will there be small gaps that will require strutures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024336015"/>
                  </a:ext>
                </a:extLst>
              </a:tr>
              <a:tr h="97955">
                <a:tc>
                  <a:txBody>
                    <a:bodyPr/>
                    <a:lstStyle/>
                    <a:p>
                      <a:pPr algn="l" fontAlgn="b"/>
                      <a:r>
                        <a:rPr lang="en-US" sz="600" u="none" strike="noStrike">
                          <a:effectLst/>
                        </a:rPr>
                        <a:t>Will it be difficult to remove unwanted materials from the internal geometries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939996636"/>
                  </a:ext>
                </a:extLst>
              </a:tr>
              <a:tr h="97955">
                <a:tc>
                  <a:txBody>
                    <a:bodyPr/>
                    <a:lstStyle/>
                    <a:p>
                      <a:pPr algn="l" fontAlgn="b"/>
                      <a:r>
                        <a:rPr lang="en-US" sz="600" u="none" strike="noStrike">
                          <a:effectLst/>
                        </a:rPr>
                        <a:t>Will there be any internal cavities or channels or holes on the part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957810962"/>
                  </a:ext>
                </a:extLst>
              </a:tr>
              <a:tr h="97955">
                <a:tc>
                  <a:txBody>
                    <a:bodyPr/>
                    <a:lstStyle/>
                    <a:p>
                      <a:pPr algn="l" fontAlgn="b"/>
                      <a:r>
                        <a:rPr lang="en-US" sz="600" u="none" strike="noStrike">
                          <a:effectLst/>
                        </a:rPr>
                        <a:t>Will there be long unsupported features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fr-FR" sz="600" u="none" strike="noStrike">
                          <a:effectLst/>
                        </a:rPr>
                        <a:t>[1] : 5-10mm</a:t>
                      </a:r>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1742411178"/>
                  </a:ext>
                </a:extLst>
              </a:tr>
              <a:tr h="97955">
                <a:tc>
                  <a:txBody>
                    <a:bodyPr/>
                    <a:lstStyle/>
                    <a:p>
                      <a:pPr algn="l" fontAlgn="b"/>
                      <a:r>
                        <a:rPr lang="en-US" sz="600" u="none" strike="noStrike">
                          <a:effectLst/>
                        </a:rPr>
                        <a:t>Will there be short unsupported features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fr-FR" sz="600" u="none" strike="noStrike">
                          <a:effectLst/>
                        </a:rPr>
                        <a:t>[1] : 1-5mm</a:t>
                      </a:r>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840008867"/>
                  </a:ext>
                </a:extLst>
              </a:tr>
              <a:tr h="97955">
                <a:tc>
                  <a:txBody>
                    <a:bodyPr/>
                    <a:lstStyle/>
                    <a:p>
                      <a:pPr algn="l" fontAlgn="b"/>
                      <a:r>
                        <a:rPr lang="en-US" sz="600" u="none" strike="noStrike">
                          <a:effectLst/>
                        </a:rPr>
                        <a:t>Will Overhang features have a slopped support or a 45deg support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718624312"/>
                  </a:ext>
                </a:extLst>
              </a:tr>
              <a:tr h="97955">
                <a:tc>
                  <a:txBody>
                    <a:bodyPr/>
                    <a:lstStyle/>
                    <a:p>
                      <a:pPr algn="l" fontAlgn="b"/>
                      <a:r>
                        <a:rPr lang="en-US" sz="600" u="none" strike="noStrike">
                          <a:effectLst/>
                        </a:rPr>
                        <a:t>Will there be small holes?</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fr-FR" sz="600" u="none" strike="noStrike">
                          <a:effectLst/>
                        </a:rPr>
                        <a:t>[1] : 2mm of diameter</a:t>
                      </a:r>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4195666908"/>
                  </a:ext>
                </a:extLst>
              </a:tr>
              <a:tr h="97955">
                <a:tc>
                  <a:txBody>
                    <a:bodyPr/>
                    <a:lstStyle/>
                    <a:p>
                      <a:pPr algn="l" fontAlgn="b"/>
                      <a:r>
                        <a:rPr lang="en-US" sz="600" u="none" strike="noStrike">
                          <a:effectLst/>
                        </a:rPr>
                        <a:t>Will the part be lightly embossed or chamfered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4018028361"/>
                  </a:ext>
                </a:extLst>
              </a:tr>
              <a:tr h="97955">
                <a:tc>
                  <a:txBody>
                    <a:bodyPr/>
                    <a:lstStyle/>
                    <a:p>
                      <a:pPr algn="l" fontAlgn="b"/>
                      <a:r>
                        <a:rPr lang="en-US" sz="600" u="none" strike="noStrike">
                          <a:effectLst/>
                        </a:rPr>
                        <a:t>Will the part be strongly embossed or chamfered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050904007"/>
                  </a:ext>
                </a:extLst>
              </a:tr>
              <a:tr h="108898">
                <a:tc>
                  <a:txBody>
                    <a:bodyPr/>
                    <a:lstStyle/>
                    <a:p>
                      <a:pPr algn="l" fontAlgn="b"/>
                      <a:r>
                        <a:rPr lang="en-US" sz="600" u="none" strike="noStrike">
                          <a:effectLst/>
                        </a:rPr>
                        <a:t>Will the parts have to fit together perfectly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fr-FR" sz="600" u="none" strike="noStrike">
                          <a:effectLst/>
                        </a:rPr>
                        <a:t>[1] : more or less of  0,5% / [2] : xy : Entre 11et 13 z: 11 et 14 (ISO 286-1)</a:t>
                      </a:r>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7946448"/>
                  </a:ext>
                </a:extLst>
              </a:tr>
              <a:tr h="97955">
                <a:tc>
                  <a:txBody>
                    <a:bodyPr/>
                    <a:lstStyle/>
                    <a:p>
                      <a:pPr algn="l" fontAlgn="b"/>
                      <a:r>
                        <a:rPr lang="en-US" sz="600" u="none" strike="noStrike">
                          <a:effectLst/>
                        </a:rPr>
                        <a:t>Does Hole or lentgh tolerances are adjusted for shrinkage or fit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263591372"/>
                  </a:ext>
                </a:extLst>
              </a:tr>
              <a:tr h="97955">
                <a:tc>
                  <a:txBody>
                    <a:bodyPr/>
                    <a:lstStyle/>
                    <a:p>
                      <a:pPr algn="l" fontAlgn="b"/>
                      <a:r>
                        <a:rPr lang="en-US" sz="600" u="none" strike="noStrike">
                          <a:effectLst/>
                        </a:rPr>
                        <a:t>Is there no tolerance in terms of the dimensions of the part?</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en-US" sz="600" u="none" strike="noStrike">
                          <a:effectLst/>
                        </a:rPr>
                        <a:t>[1] : At leat 0,5 mm between two parts meant to fit together</a:t>
                      </a:r>
                      <a:endParaRPr lang="en-US"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921285690"/>
                  </a:ext>
                </a:extLst>
              </a:tr>
              <a:tr h="97955">
                <a:tc>
                  <a:txBody>
                    <a:bodyPr/>
                    <a:lstStyle/>
                    <a:p>
                      <a:pPr algn="l" fontAlgn="b"/>
                      <a:r>
                        <a:rPr lang="en-US" sz="600" u="none" strike="noStrike" dirty="0">
                          <a:effectLst/>
                        </a:rPr>
                        <a:t>Does the part will have large flat surfaces? Does it needs an exact flatness ? [3]</a:t>
                      </a:r>
                      <a:endParaRPr lang="en-US" sz="600" b="0" i="0" u="none" strike="noStrike" dirty="0">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566752977"/>
                  </a:ext>
                </a:extLst>
              </a:tr>
              <a:tr h="97955">
                <a:tc>
                  <a:txBody>
                    <a:bodyPr/>
                    <a:lstStyle/>
                    <a:p>
                      <a:pPr algn="l" fontAlgn="b"/>
                      <a:r>
                        <a:rPr lang="en-US" sz="600" u="none" strike="noStrike">
                          <a:effectLst/>
                        </a:rPr>
                        <a:t>Will there be any flat surfaces that need to have almost exact flatness ? [3]</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562895738"/>
                  </a:ext>
                </a:extLst>
              </a:tr>
              <a:tr h="108898">
                <a:tc>
                  <a:txBody>
                    <a:bodyPr/>
                    <a:lstStyle/>
                    <a:p>
                      <a:pPr algn="l" fontAlgn="b"/>
                      <a:r>
                        <a:rPr lang="en-US" sz="600" u="none" strike="noStrike">
                          <a:effectLst/>
                        </a:rPr>
                        <a:t>Does the part need to have a low surface rougness ?</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en-US" sz="600" u="none" strike="noStrike">
                          <a:effectLst/>
                        </a:rPr>
                        <a:t>[4] : Lowest 20 microns for a plane end 40microns for a 45° surface</a:t>
                      </a:r>
                      <a:endParaRPr lang="en-US"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959315901"/>
                  </a:ext>
                </a:extLst>
              </a:tr>
              <a:tr h="97955">
                <a:tc>
                  <a:txBody>
                    <a:bodyPr/>
                    <a:lstStyle/>
                    <a:p>
                      <a:pPr algn="l" fontAlgn="b"/>
                      <a:r>
                        <a:rPr lang="en-US" sz="600" u="none" strike="noStrike">
                          <a:effectLst/>
                        </a:rPr>
                        <a:t>Are the thinner planes too thin ?</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fr-FR" sz="600" u="none" strike="noStrike">
                          <a:effectLst/>
                        </a:rPr>
                        <a:t>[1] : 0,8mm</a:t>
                      </a:r>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040798839"/>
                  </a:ext>
                </a:extLst>
              </a:tr>
              <a:tr h="97955">
                <a:tc>
                  <a:txBody>
                    <a:bodyPr/>
                    <a:lstStyle/>
                    <a:p>
                      <a:pPr algn="l" fontAlgn="b"/>
                      <a:r>
                        <a:rPr lang="en-US" sz="600" u="none" strike="noStrike">
                          <a:effectLst/>
                        </a:rPr>
                        <a:t>Will there be any engraving or work on the surface wich will be to precise ?</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r>
                        <a:rPr lang="en-US" sz="600" u="none" strike="noStrike">
                          <a:effectLst/>
                        </a:rPr>
                        <a:t>[1] : 0,6mm width and 2mm high</a:t>
                      </a:r>
                      <a:endParaRPr lang="en-US"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1658660454"/>
                  </a:ext>
                </a:extLst>
              </a:tr>
              <a:tr h="97955">
                <a:tc>
                  <a:txBody>
                    <a:bodyPr/>
                    <a:lstStyle/>
                    <a:p>
                      <a:pPr algn="l" fontAlgn="b"/>
                      <a:r>
                        <a:rPr lang="en-US" sz="600" u="none" strike="noStrike" dirty="0">
                          <a:effectLst/>
                        </a:rPr>
                        <a:t>Are the rectangular or circular bars too thin?</a:t>
                      </a:r>
                      <a:endParaRPr lang="en-US" sz="600" b="0" i="0" u="none" strike="noStrike" dirty="0">
                        <a:solidFill>
                          <a:srgbClr val="000000"/>
                        </a:solidFill>
                        <a:effectLst/>
                        <a:latin typeface="Calibri" panose="020F0502020204030204" pitchFamily="34" charset="0"/>
                      </a:endParaRPr>
                    </a:p>
                  </a:txBody>
                  <a:tcPr marL="4740" marR="4740" marT="4740" marB="0" anchor="b"/>
                </a:tc>
                <a:tc>
                  <a:txBody>
                    <a:bodyPr/>
                    <a:lstStyle/>
                    <a:p>
                      <a:pPr algn="l" fontAlgn="b"/>
                      <a:r>
                        <a:rPr lang="pt-BR" sz="600" u="none" strike="noStrike" dirty="0">
                          <a:effectLst/>
                        </a:rPr>
                        <a:t>[1] : 2mm (circular) 3mm (recangular)</a:t>
                      </a:r>
                      <a:endParaRPr lang="pt-BR" sz="600" b="0" i="0" u="none" strike="noStrike" dirty="0">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1839545083"/>
                  </a:ext>
                </a:extLst>
              </a:tr>
              <a:tr h="97955">
                <a:tc>
                  <a:txBody>
                    <a:bodyPr/>
                    <a:lstStyle/>
                    <a:p>
                      <a:pPr algn="l" fontAlgn="b"/>
                      <a:r>
                        <a:rPr lang="en-US" sz="600" u="none" strike="noStrike">
                          <a:effectLst/>
                        </a:rPr>
                        <a:t>Will the part be made of plastic ?</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2589122094"/>
                  </a:ext>
                </a:extLst>
              </a:tr>
              <a:tr h="97955">
                <a:tc>
                  <a:txBody>
                    <a:bodyPr/>
                    <a:lstStyle/>
                    <a:p>
                      <a:pPr algn="l" fontAlgn="b"/>
                      <a:r>
                        <a:rPr lang="en-US" sz="600" u="none" strike="noStrike">
                          <a:effectLst/>
                        </a:rPr>
                        <a:t>Will the part be made of metal or ceramic ?</a:t>
                      </a:r>
                      <a:endParaRPr lang="en-US" sz="600" b="0" i="0" u="none" strike="noStrike">
                        <a:solidFill>
                          <a:srgbClr val="000000"/>
                        </a:solidFill>
                        <a:effectLst/>
                        <a:latin typeface="Calibri" panose="020F0502020204030204" pitchFamily="34" charset="0"/>
                      </a:endParaRPr>
                    </a:p>
                  </a:txBody>
                  <a:tcPr marL="4740" marR="4740" marT="4740" marB="0" anchor="b"/>
                </a:tc>
                <a:tc>
                  <a:txBody>
                    <a:bodyPr/>
                    <a:lstStyle/>
                    <a:p>
                      <a:pPr algn="l" fontAlgn="b"/>
                      <a:endParaRPr lang="fr-FR" sz="600" b="0" i="0" u="none" strike="noStrike" dirty="0">
                        <a:solidFill>
                          <a:srgbClr val="000000"/>
                        </a:solidFill>
                        <a:effectLst/>
                        <a:latin typeface="Calibri" panose="020F0502020204030204" pitchFamily="34" charset="0"/>
                      </a:endParaRPr>
                    </a:p>
                  </a:txBody>
                  <a:tcPr marL="4740" marR="4740" marT="4740" marB="0" anchor="b"/>
                </a:tc>
                <a:extLst>
                  <a:ext uri="{0D108BD9-81ED-4DB2-BD59-A6C34878D82A}">
                    <a16:rowId xmlns:a16="http://schemas.microsoft.com/office/drawing/2014/main" val="3312916887"/>
                  </a:ext>
                </a:extLst>
              </a:tr>
            </a:tbl>
          </a:graphicData>
        </a:graphic>
      </p:graphicFrame>
      <p:sp>
        <p:nvSpPr>
          <p:cNvPr id="8" name="ZoneTexte 7">
            <a:extLst>
              <a:ext uri="{FF2B5EF4-FFF2-40B4-BE49-F238E27FC236}">
                <a16:creationId xmlns:a16="http://schemas.microsoft.com/office/drawing/2014/main" id="{5EC93F3C-9A28-4CC1-B58B-F6190C8003A6}"/>
              </a:ext>
            </a:extLst>
          </p:cNvPr>
          <p:cNvSpPr txBox="1"/>
          <p:nvPr/>
        </p:nvSpPr>
        <p:spPr>
          <a:xfrm>
            <a:off x="8153400" y="1773198"/>
            <a:ext cx="3597322" cy="286232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Book Antiqua" panose="02040602050305030304" pitchFamily="18" charset="0"/>
              </a:rPr>
              <a:t>30 règles de conceptions sous forme de question fermée</a:t>
            </a:r>
          </a:p>
          <a:p>
            <a:pPr marL="285750" indent="-285750">
              <a:buFont typeface="Arial" panose="020B0604020202020204" pitchFamily="34" charset="0"/>
              <a:buChar char="•"/>
            </a:pPr>
            <a:endParaRPr lang="fr-FR" dirty="0">
              <a:latin typeface="Book Antiqua" panose="02040602050305030304" pitchFamily="18" charset="0"/>
            </a:endParaRPr>
          </a:p>
          <a:p>
            <a:pPr marL="285750" indent="-285750">
              <a:buFont typeface="Arial" panose="020B0604020202020204" pitchFamily="34" charset="0"/>
              <a:buChar char="•"/>
            </a:pPr>
            <a:r>
              <a:rPr lang="fr-FR" dirty="0">
                <a:latin typeface="Book Antiqua" panose="02040602050305030304" pitchFamily="18" charset="0"/>
              </a:rPr>
              <a:t>5 sources scientifique sur la DFAM différentes</a:t>
            </a:r>
          </a:p>
          <a:p>
            <a:endParaRPr lang="fr-FR" dirty="0">
              <a:latin typeface="Book Antiqua" panose="02040602050305030304" pitchFamily="18" charset="0"/>
            </a:endParaRPr>
          </a:p>
          <a:p>
            <a:pPr marL="285750" indent="-285750">
              <a:buFont typeface="Arial" panose="020B0604020202020204" pitchFamily="34" charset="0"/>
              <a:buChar char="•"/>
            </a:pPr>
            <a:r>
              <a:rPr lang="fr-FR" dirty="0">
                <a:latin typeface="Book Antiqua" panose="02040602050305030304" pitchFamily="18" charset="0"/>
              </a:rPr>
              <a:t>Utilisation du procédé Fused Deposition Modeling (FDM) pour choisir les critères quantitatifs</a:t>
            </a:r>
          </a:p>
        </p:txBody>
      </p:sp>
      <p:sp>
        <p:nvSpPr>
          <p:cNvPr id="9" name="ZoneTexte 8">
            <a:extLst>
              <a:ext uri="{FF2B5EF4-FFF2-40B4-BE49-F238E27FC236}">
                <a16:creationId xmlns:a16="http://schemas.microsoft.com/office/drawing/2014/main" id="{DFE1DFF4-0E0E-4915-8C61-17B5A40DA390}"/>
              </a:ext>
            </a:extLst>
          </p:cNvPr>
          <p:cNvSpPr txBox="1"/>
          <p:nvPr/>
        </p:nvSpPr>
        <p:spPr>
          <a:xfrm>
            <a:off x="740661" y="5284809"/>
            <a:ext cx="5687776" cy="1077218"/>
          </a:xfrm>
          <a:prstGeom prst="rect">
            <a:avLst/>
          </a:prstGeom>
          <a:noFill/>
        </p:spPr>
        <p:txBody>
          <a:bodyPr wrap="none" rtlCol="0">
            <a:spAutoFit/>
          </a:bodyPr>
          <a:lstStyle/>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10 fiches idées du projet Karis réalisé au LCPI </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2 sources d’informations possible : texte et schéma/croquis</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30 questions fermés par grille de critère (300 questions en tout)</a:t>
            </a:r>
          </a:p>
          <a:p>
            <a:pPr marL="285750" indent="-285750">
              <a:buFont typeface="Arial" panose="020B0604020202020204" pitchFamily="34" charset="0"/>
              <a:buChar char="•"/>
            </a:pPr>
            <a:r>
              <a:rPr lang="fr-FR" sz="1600" dirty="0">
                <a:latin typeface="Times New Roman" panose="02020603050405020304" pitchFamily="18" charset="0"/>
                <a:cs typeface="Times New Roman" panose="02020603050405020304" pitchFamily="18" charset="0"/>
              </a:rPr>
              <a:t>3 réponses possible par questions 1 : 0 : Na</a:t>
            </a:r>
          </a:p>
        </p:txBody>
      </p:sp>
      <p:sp>
        <p:nvSpPr>
          <p:cNvPr id="10" name="ZoneTexte 9">
            <a:extLst>
              <a:ext uri="{FF2B5EF4-FFF2-40B4-BE49-F238E27FC236}">
                <a16:creationId xmlns:a16="http://schemas.microsoft.com/office/drawing/2014/main" id="{88906CB3-1A83-49D8-ACAE-673ED05E278C}"/>
              </a:ext>
            </a:extLst>
          </p:cNvPr>
          <p:cNvSpPr txBox="1"/>
          <p:nvPr/>
        </p:nvSpPr>
        <p:spPr>
          <a:xfrm>
            <a:off x="805977" y="4884677"/>
            <a:ext cx="4211409" cy="369332"/>
          </a:xfrm>
          <a:prstGeom prst="rect">
            <a:avLst/>
          </a:prstGeom>
          <a:noFill/>
        </p:spPr>
        <p:txBody>
          <a:bodyPr wrap="none" rtlCol="0">
            <a:spAutoFit/>
          </a:bodyPr>
          <a:lstStyle/>
          <a:p>
            <a:r>
              <a:rPr lang="fr-FR" b="1" dirty="0">
                <a:latin typeface="Book Antiqua" panose="02040602050305030304" pitchFamily="18" charset="0"/>
              </a:rPr>
              <a:t>Conditions de l’évaluation manuelle : </a:t>
            </a:r>
          </a:p>
        </p:txBody>
      </p:sp>
      <p:grpSp>
        <p:nvGrpSpPr>
          <p:cNvPr id="11" name="Groupe 10">
            <a:extLst>
              <a:ext uri="{FF2B5EF4-FFF2-40B4-BE49-F238E27FC236}">
                <a16:creationId xmlns:a16="http://schemas.microsoft.com/office/drawing/2014/main" id="{D30ABA61-1695-4CD7-81DA-B0E270245BAA}"/>
              </a:ext>
            </a:extLst>
          </p:cNvPr>
          <p:cNvGrpSpPr/>
          <p:nvPr/>
        </p:nvGrpSpPr>
        <p:grpSpPr>
          <a:xfrm>
            <a:off x="6428437" y="5348500"/>
            <a:ext cx="5637978" cy="1363750"/>
            <a:chOff x="3320248" y="4043671"/>
            <a:chExt cx="6649947" cy="1363750"/>
          </a:xfrm>
        </p:grpSpPr>
        <p:sp>
          <p:nvSpPr>
            <p:cNvPr id="12" name="ZoneTexte 11">
              <a:extLst>
                <a:ext uri="{FF2B5EF4-FFF2-40B4-BE49-F238E27FC236}">
                  <a16:creationId xmlns:a16="http://schemas.microsoft.com/office/drawing/2014/main" id="{BE58A4CE-0D41-48B8-9C8E-0AE225DA4854}"/>
                </a:ext>
              </a:extLst>
            </p:cNvPr>
            <p:cNvSpPr txBox="1"/>
            <p:nvPr/>
          </p:nvSpPr>
          <p:spPr>
            <a:xfrm>
              <a:off x="3320250" y="4043671"/>
              <a:ext cx="6649945" cy="584775"/>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ook Antiqua" panose="02040602050305030304" pitchFamily="18" charset="0"/>
                </a:rPr>
                <a:t>46% des réponses ont été trouvées avec des données du texte</a:t>
              </a:r>
            </a:p>
          </p:txBody>
        </p:sp>
        <p:sp>
          <p:nvSpPr>
            <p:cNvPr id="13" name="ZoneTexte 12">
              <a:extLst>
                <a:ext uri="{FF2B5EF4-FFF2-40B4-BE49-F238E27FC236}">
                  <a16:creationId xmlns:a16="http://schemas.microsoft.com/office/drawing/2014/main" id="{8394874A-310E-486D-84AC-EFE776EFE432}"/>
                </a:ext>
              </a:extLst>
            </p:cNvPr>
            <p:cNvSpPr txBox="1"/>
            <p:nvPr/>
          </p:nvSpPr>
          <p:spPr>
            <a:xfrm>
              <a:off x="3320249" y="4556486"/>
              <a:ext cx="6502762" cy="584775"/>
            </a:xfrm>
            <a:prstGeom prst="rect">
              <a:avLst/>
            </a:prstGeom>
            <a:noFill/>
          </p:spPr>
          <p:txBody>
            <a:bodyPr wrap="square" rtlCol="0">
              <a:spAutoFit/>
            </a:bodyPr>
            <a:lstStyle/>
            <a:p>
              <a:pPr marL="285750" indent="-285750">
                <a:buFont typeface="Arial" panose="020B0604020202020204" pitchFamily="34" charset="0"/>
                <a:buChar char="•"/>
              </a:pPr>
              <a:r>
                <a:rPr lang="fr-FR" sz="1600" dirty="0">
                  <a:latin typeface="Book Antiqua" panose="02040602050305030304" pitchFamily="18" charset="0"/>
                </a:rPr>
                <a:t>51% des réponses ont été trouvées avec des données du schéma</a:t>
              </a:r>
            </a:p>
          </p:txBody>
        </p:sp>
        <p:sp>
          <p:nvSpPr>
            <p:cNvPr id="14" name="ZoneTexte 13">
              <a:extLst>
                <a:ext uri="{FF2B5EF4-FFF2-40B4-BE49-F238E27FC236}">
                  <a16:creationId xmlns:a16="http://schemas.microsoft.com/office/drawing/2014/main" id="{E9CAE69C-4C5A-4DB2-B0F7-5EC2DE45D41F}"/>
                </a:ext>
              </a:extLst>
            </p:cNvPr>
            <p:cNvSpPr txBox="1"/>
            <p:nvPr/>
          </p:nvSpPr>
          <p:spPr>
            <a:xfrm>
              <a:off x="3320248" y="5068867"/>
              <a:ext cx="5784117" cy="338554"/>
            </a:xfrm>
            <a:prstGeom prst="rect">
              <a:avLst/>
            </a:prstGeom>
            <a:noFill/>
          </p:spPr>
          <p:txBody>
            <a:bodyPr wrap="none" rtlCol="0">
              <a:spAutoFit/>
            </a:bodyPr>
            <a:lstStyle/>
            <a:p>
              <a:pPr marL="285750" indent="-285750">
                <a:buFont typeface="Arial" panose="020B0604020202020204" pitchFamily="34" charset="0"/>
                <a:buChar char="•"/>
              </a:pPr>
              <a:r>
                <a:rPr lang="fr-FR" sz="1600" dirty="0">
                  <a:latin typeface="Book Antiqua" panose="02040602050305030304" pitchFamily="18" charset="0"/>
                </a:rPr>
                <a:t>12% des questions n’ont pas trouvées de réponse</a:t>
              </a:r>
            </a:p>
          </p:txBody>
        </p:sp>
      </p:grpSp>
      <p:sp>
        <p:nvSpPr>
          <p:cNvPr id="15" name="ZoneTexte 14">
            <a:extLst>
              <a:ext uri="{FF2B5EF4-FFF2-40B4-BE49-F238E27FC236}">
                <a16:creationId xmlns:a16="http://schemas.microsoft.com/office/drawing/2014/main" id="{9476F84F-42CF-48B8-BA0A-F5582C741650}"/>
              </a:ext>
            </a:extLst>
          </p:cNvPr>
          <p:cNvSpPr txBox="1"/>
          <p:nvPr/>
        </p:nvSpPr>
        <p:spPr>
          <a:xfrm>
            <a:off x="6428437" y="4907427"/>
            <a:ext cx="4006225" cy="369332"/>
          </a:xfrm>
          <a:prstGeom prst="rect">
            <a:avLst/>
          </a:prstGeom>
          <a:noFill/>
        </p:spPr>
        <p:txBody>
          <a:bodyPr wrap="none" rtlCol="0">
            <a:spAutoFit/>
          </a:bodyPr>
          <a:lstStyle/>
          <a:p>
            <a:r>
              <a:rPr lang="fr-FR" b="1" dirty="0">
                <a:latin typeface="Book Antiqua" panose="02040602050305030304" pitchFamily="18" charset="0"/>
              </a:rPr>
              <a:t>Résultats de l’évaluation manuelle : </a:t>
            </a:r>
          </a:p>
        </p:txBody>
      </p:sp>
      <p:sp>
        <p:nvSpPr>
          <p:cNvPr id="16" name="Espace réservé du pied de page 2">
            <a:extLst>
              <a:ext uri="{FF2B5EF4-FFF2-40B4-BE49-F238E27FC236}">
                <a16:creationId xmlns:a16="http://schemas.microsoft.com/office/drawing/2014/main" id="{71976EEA-A09C-4AA8-AE8D-3293D213402E}"/>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3083656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274DA-3B2B-44F0-81BE-A5B0F5855A85}"/>
              </a:ext>
            </a:extLst>
          </p:cNvPr>
          <p:cNvSpPr>
            <a:spLocks noGrp="1"/>
          </p:cNvSpPr>
          <p:nvPr>
            <p:ph type="title"/>
          </p:nvPr>
        </p:nvSpPr>
        <p:spPr>
          <a:xfrm rot="16200000">
            <a:off x="-2468419" y="3661272"/>
            <a:ext cx="5734110" cy="546099"/>
          </a:xfrm>
        </p:spPr>
        <p:txBody>
          <a:bodyPr/>
          <a:lstStyle/>
          <a:p>
            <a:r>
              <a:rPr lang="fr-FR" sz="2800" dirty="0"/>
              <a:t>Intégration des règles dans l’ontologie</a:t>
            </a:r>
          </a:p>
        </p:txBody>
      </p:sp>
      <p:sp>
        <p:nvSpPr>
          <p:cNvPr id="3" name="Espace réservé du numéro de diapositive 2">
            <a:extLst>
              <a:ext uri="{FF2B5EF4-FFF2-40B4-BE49-F238E27FC236}">
                <a16:creationId xmlns:a16="http://schemas.microsoft.com/office/drawing/2014/main" id="{7D5D8861-1BCD-466A-9087-A5460F453BA9}"/>
              </a:ext>
            </a:extLst>
          </p:cNvPr>
          <p:cNvSpPr>
            <a:spLocks noGrp="1"/>
          </p:cNvSpPr>
          <p:nvPr>
            <p:ph type="sldNum" sz="quarter" idx="12"/>
          </p:nvPr>
        </p:nvSpPr>
        <p:spPr/>
        <p:txBody>
          <a:bodyPr/>
          <a:lstStyle/>
          <a:p>
            <a:fld id="{FCF69155-6916-4558-BD22-D72EE30DCDE9}" type="slidenum">
              <a:rPr lang="fr-FR" smtClean="0"/>
              <a:pPr/>
              <a:t>19</a:t>
            </a:fld>
            <a:endParaRPr lang="fr-FR" dirty="0"/>
          </a:p>
        </p:txBody>
      </p:sp>
      <p:pic>
        <p:nvPicPr>
          <p:cNvPr id="5" name="Image 4">
            <a:extLst>
              <a:ext uri="{FF2B5EF4-FFF2-40B4-BE49-F238E27FC236}">
                <a16:creationId xmlns:a16="http://schemas.microsoft.com/office/drawing/2014/main" id="{9C288249-9E2B-48FC-BBAA-93677C12AF10}"/>
              </a:ext>
            </a:extLst>
          </p:cNvPr>
          <p:cNvPicPr>
            <a:picLocks noChangeAspect="1"/>
          </p:cNvPicPr>
          <p:nvPr/>
        </p:nvPicPr>
        <p:blipFill rotWithShape="1">
          <a:blip r:embed="rId2"/>
          <a:srcRect l="4665" t="16998" r="5625" b="-1"/>
          <a:stretch/>
        </p:blipFill>
        <p:spPr>
          <a:xfrm>
            <a:off x="1380516" y="1428547"/>
            <a:ext cx="6784480" cy="4669278"/>
          </a:xfrm>
          <a:prstGeom prst="rect">
            <a:avLst/>
          </a:prstGeom>
        </p:spPr>
      </p:pic>
      <p:pic>
        <p:nvPicPr>
          <p:cNvPr id="6" name="Image 5">
            <a:extLst>
              <a:ext uri="{FF2B5EF4-FFF2-40B4-BE49-F238E27FC236}">
                <a16:creationId xmlns:a16="http://schemas.microsoft.com/office/drawing/2014/main" id="{E85CEFB7-01C4-4DB3-8A5F-8F9022C97C7F}"/>
              </a:ext>
            </a:extLst>
          </p:cNvPr>
          <p:cNvPicPr>
            <a:picLocks noChangeAspect="1"/>
          </p:cNvPicPr>
          <p:nvPr/>
        </p:nvPicPr>
        <p:blipFill rotWithShape="1">
          <a:blip r:embed="rId3"/>
          <a:srcRect l="2117" t="2916" r="38716"/>
          <a:stretch/>
        </p:blipFill>
        <p:spPr>
          <a:xfrm>
            <a:off x="8198547" y="1219035"/>
            <a:ext cx="3707703" cy="3732642"/>
          </a:xfrm>
          <a:prstGeom prst="rect">
            <a:avLst/>
          </a:prstGeom>
        </p:spPr>
      </p:pic>
      <p:pic>
        <p:nvPicPr>
          <p:cNvPr id="7" name="Image 6">
            <a:extLst>
              <a:ext uri="{FF2B5EF4-FFF2-40B4-BE49-F238E27FC236}">
                <a16:creationId xmlns:a16="http://schemas.microsoft.com/office/drawing/2014/main" id="{F812E01F-7F20-49C4-B11A-0E92D949CEE8}"/>
              </a:ext>
            </a:extLst>
          </p:cNvPr>
          <p:cNvPicPr>
            <a:picLocks noChangeAspect="1"/>
          </p:cNvPicPr>
          <p:nvPr/>
        </p:nvPicPr>
        <p:blipFill rotWithShape="1">
          <a:blip r:embed="rId4"/>
          <a:srcRect b="24152"/>
          <a:stretch/>
        </p:blipFill>
        <p:spPr>
          <a:xfrm>
            <a:off x="4872241" y="1285424"/>
            <a:ext cx="2105025" cy="231186"/>
          </a:xfrm>
          <a:prstGeom prst="rect">
            <a:avLst/>
          </a:prstGeom>
          <a:ln w="6350">
            <a:solidFill>
              <a:schemeClr val="tx1"/>
            </a:solidFill>
          </a:ln>
        </p:spPr>
      </p:pic>
      <p:pic>
        <p:nvPicPr>
          <p:cNvPr id="8" name="Image 7">
            <a:extLst>
              <a:ext uri="{FF2B5EF4-FFF2-40B4-BE49-F238E27FC236}">
                <a16:creationId xmlns:a16="http://schemas.microsoft.com/office/drawing/2014/main" id="{BB46DF84-CBBF-4623-B350-1579E32F07ED}"/>
              </a:ext>
            </a:extLst>
          </p:cNvPr>
          <p:cNvPicPr>
            <a:picLocks noChangeAspect="1"/>
          </p:cNvPicPr>
          <p:nvPr/>
        </p:nvPicPr>
        <p:blipFill>
          <a:blip r:embed="rId5"/>
          <a:stretch>
            <a:fillRect/>
          </a:stretch>
        </p:blipFill>
        <p:spPr>
          <a:xfrm>
            <a:off x="5224665" y="3669105"/>
            <a:ext cx="1400175" cy="295275"/>
          </a:xfrm>
          <a:prstGeom prst="rect">
            <a:avLst/>
          </a:prstGeom>
        </p:spPr>
      </p:pic>
      <p:pic>
        <p:nvPicPr>
          <p:cNvPr id="9" name="Image 8">
            <a:extLst>
              <a:ext uri="{FF2B5EF4-FFF2-40B4-BE49-F238E27FC236}">
                <a16:creationId xmlns:a16="http://schemas.microsoft.com/office/drawing/2014/main" id="{926BC141-0B0F-49FF-9F13-916A0DC03924}"/>
              </a:ext>
            </a:extLst>
          </p:cNvPr>
          <p:cNvPicPr>
            <a:picLocks noChangeAspect="1"/>
          </p:cNvPicPr>
          <p:nvPr/>
        </p:nvPicPr>
        <p:blipFill>
          <a:blip r:embed="rId6"/>
          <a:stretch>
            <a:fillRect/>
          </a:stretch>
        </p:blipFill>
        <p:spPr>
          <a:xfrm>
            <a:off x="4947743" y="2271268"/>
            <a:ext cx="2275114" cy="258346"/>
          </a:xfrm>
          <a:prstGeom prst="rect">
            <a:avLst/>
          </a:prstGeom>
        </p:spPr>
      </p:pic>
      <p:pic>
        <p:nvPicPr>
          <p:cNvPr id="10" name="Image 9">
            <a:extLst>
              <a:ext uri="{FF2B5EF4-FFF2-40B4-BE49-F238E27FC236}">
                <a16:creationId xmlns:a16="http://schemas.microsoft.com/office/drawing/2014/main" id="{BC66343A-7988-4EAF-AB2D-D2AC42299D2B}"/>
              </a:ext>
            </a:extLst>
          </p:cNvPr>
          <p:cNvPicPr>
            <a:picLocks noChangeAspect="1"/>
          </p:cNvPicPr>
          <p:nvPr/>
        </p:nvPicPr>
        <p:blipFill>
          <a:blip r:embed="rId7"/>
          <a:stretch>
            <a:fillRect/>
          </a:stretch>
        </p:blipFill>
        <p:spPr>
          <a:xfrm>
            <a:off x="2378317" y="4062706"/>
            <a:ext cx="1590675" cy="314325"/>
          </a:xfrm>
          <a:prstGeom prst="rect">
            <a:avLst/>
          </a:prstGeom>
        </p:spPr>
      </p:pic>
      <p:pic>
        <p:nvPicPr>
          <p:cNvPr id="11" name="Image 10">
            <a:extLst>
              <a:ext uri="{FF2B5EF4-FFF2-40B4-BE49-F238E27FC236}">
                <a16:creationId xmlns:a16="http://schemas.microsoft.com/office/drawing/2014/main" id="{5666675A-867A-4018-861C-FD59F97277AE}"/>
              </a:ext>
            </a:extLst>
          </p:cNvPr>
          <p:cNvPicPr>
            <a:picLocks noChangeAspect="1"/>
          </p:cNvPicPr>
          <p:nvPr/>
        </p:nvPicPr>
        <p:blipFill>
          <a:blip r:embed="rId8"/>
          <a:stretch>
            <a:fillRect/>
          </a:stretch>
        </p:blipFill>
        <p:spPr>
          <a:xfrm>
            <a:off x="2576512" y="4804040"/>
            <a:ext cx="752475" cy="295275"/>
          </a:xfrm>
          <a:prstGeom prst="rect">
            <a:avLst/>
          </a:prstGeom>
        </p:spPr>
      </p:pic>
      <p:grpSp>
        <p:nvGrpSpPr>
          <p:cNvPr id="12" name="Groupe 11">
            <a:extLst>
              <a:ext uri="{FF2B5EF4-FFF2-40B4-BE49-F238E27FC236}">
                <a16:creationId xmlns:a16="http://schemas.microsoft.com/office/drawing/2014/main" id="{44579FA2-B717-4AB4-9597-146047AD65BA}"/>
              </a:ext>
            </a:extLst>
          </p:cNvPr>
          <p:cNvGrpSpPr/>
          <p:nvPr/>
        </p:nvGrpSpPr>
        <p:grpSpPr>
          <a:xfrm>
            <a:off x="4872241" y="4714875"/>
            <a:ext cx="6544426" cy="1564600"/>
            <a:chOff x="4957966" y="4629150"/>
            <a:chExt cx="6544426" cy="1564600"/>
          </a:xfrm>
        </p:grpSpPr>
        <p:pic>
          <p:nvPicPr>
            <p:cNvPr id="13" name="Image 12">
              <a:extLst>
                <a:ext uri="{FF2B5EF4-FFF2-40B4-BE49-F238E27FC236}">
                  <a16:creationId xmlns:a16="http://schemas.microsoft.com/office/drawing/2014/main" id="{DECCDCD6-8021-4395-BCCE-2415CFD6E2AD}"/>
                </a:ext>
              </a:extLst>
            </p:cNvPr>
            <p:cNvPicPr>
              <a:picLocks noChangeAspect="1"/>
            </p:cNvPicPr>
            <p:nvPr/>
          </p:nvPicPr>
          <p:blipFill>
            <a:blip r:embed="rId9"/>
            <a:stretch>
              <a:fillRect/>
            </a:stretch>
          </p:blipFill>
          <p:spPr>
            <a:xfrm>
              <a:off x="5877330" y="5083824"/>
              <a:ext cx="5625062" cy="1109926"/>
            </a:xfrm>
            <a:prstGeom prst="rect">
              <a:avLst/>
            </a:prstGeom>
            <a:ln w="12700">
              <a:solidFill>
                <a:schemeClr val="tx1"/>
              </a:solidFill>
            </a:ln>
          </p:spPr>
        </p:pic>
        <p:cxnSp>
          <p:nvCxnSpPr>
            <p:cNvPr id="14" name="Connecteur droit 13">
              <a:extLst>
                <a:ext uri="{FF2B5EF4-FFF2-40B4-BE49-F238E27FC236}">
                  <a16:creationId xmlns:a16="http://schemas.microsoft.com/office/drawing/2014/main" id="{7D74C373-2CC8-44C2-9E1A-77D61335A138}"/>
                </a:ext>
              </a:extLst>
            </p:cNvPr>
            <p:cNvCxnSpPr>
              <a:cxnSpLocks/>
              <a:stCxn id="13" idx="1"/>
            </p:cNvCxnSpPr>
            <p:nvPr/>
          </p:nvCxnSpPr>
          <p:spPr>
            <a:xfrm flipH="1" flipV="1">
              <a:off x="4957966" y="4629150"/>
              <a:ext cx="919364" cy="1009637"/>
            </a:xfrm>
            <a:prstGeom prst="line">
              <a:avLst/>
            </a:prstGeom>
          </p:spPr>
          <p:style>
            <a:lnRef idx="1">
              <a:schemeClr val="dk1"/>
            </a:lnRef>
            <a:fillRef idx="0">
              <a:schemeClr val="dk1"/>
            </a:fillRef>
            <a:effectRef idx="0">
              <a:schemeClr val="dk1"/>
            </a:effectRef>
            <a:fontRef idx="minor">
              <a:schemeClr val="tx1"/>
            </a:fontRef>
          </p:style>
        </p:cxnSp>
      </p:grpSp>
      <p:sp>
        <p:nvSpPr>
          <p:cNvPr id="15" name="Espace réservé du pied de page 2">
            <a:extLst>
              <a:ext uri="{FF2B5EF4-FFF2-40B4-BE49-F238E27FC236}">
                <a16:creationId xmlns:a16="http://schemas.microsoft.com/office/drawing/2014/main" id="{5609A331-1CB4-45C8-860D-D787AEC3A5B3}"/>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170977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280859-9BD5-40F5-A12D-B6DDFD408B9B}"/>
              </a:ext>
            </a:extLst>
          </p:cNvPr>
          <p:cNvSpPr>
            <a:spLocks noGrp="1"/>
          </p:cNvSpPr>
          <p:nvPr>
            <p:ph type="title"/>
          </p:nvPr>
        </p:nvSpPr>
        <p:spPr/>
        <p:txBody>
          <a:bodyPr/>
          <a:lstStyle/>
          <a:p>
            <a:r>
              <a:rPr lang="fr-FR" dirty="0"/>
              <a:t>Sommaire</a:t>
            </a:r>
          </a:p>
        </p:txBody>
      </p:sp>
      <p:sp>
        <p:nvSpPr>
          <p:cNvPr id="3" name="Espace réservé du pied de page 2">
            <a:extLst>
              <a:ext uri="{FF2B5EF4-FFF2-40B4-BE49-F238E27FC236}">
                <a16:creationId xmlns:a16="http://schemas.microsoft.com/office/drawing/2014/main" id="{875A27C2-FC30-4591-A625-EC7E00978E6A}"/>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
        <p:nvSpPr>
          <p:cNvPr id="4" name="Espace réservé du numéro de diapositive 3">
            <a:extLst>
              <a:ext uri="{FF2B5EF4-FFF2-40B4-BE49-F238E27FC236}">
                <a16:creationId xmlns:a16="http://schemas.microsoft.com/office/drawing/2014/main" id="{A4BB2D34-04DA-49EB-85FB-89218686392E}"/>
              </a:ext>
            </a:extLst>
          </p:cNvPr>
          <p:cNvSpPr>
            <a:spLocks noGrp="1"/>
          </p:cNvSpPr>
          <p:nvPr>
            <p:ph type="sldNum" sz="quarter" idx="12"/>
          </p:nvPr>
        </p:nvSpPr>
        <p:spPr/>
        <p:txBody>
          <a:bodyPr/>
          <a:lstStyle/>
          <a:p>
            <a:fld id="{FCF69155-6916-4558-BD22-D72EE30DCDE9}" type="slidenum">
              <a:rPr lang="fr-FR" smtClean="0"/>
              <a:pPr/>
              <a:t>2</a:t>
            </a:fld>
            <a:endParaRPr lang="fr-FR" dirty="0"/>
          </a:p>
        </p:txBody>
      </p:sp>
      <p:sp>
        <p:nvSpPr>
          <p:cNvPr id="8" name="ZoneTexte 7">
            <a:extLst>
              <a:ext uri="{FF2B5EF4-FFF2-40B4-BE49-F238E27FC236}">
                <a16:creationId xmlns:a16="http://schemas.microsoft.com/office/drawing/2014/main" id="{E7304332-5B5E-472A-9960-087BE6838E27}"/>
              </a:ext>
            </a:extLst>
          </p:cNvPr>
          <p:cNvSpPr txBox="1"/>
          <p:nvPr/>
        </p:nvSpPr>
        <p:spPr>
          <a:xfrm>
            <a:off x="1023806" y="1328412"/>
            <a:ext cx="4525598" cy="5355312"/>
          </a:xfrm>
          <a:prstGeom prst="rect">
            <a:avLst/>
          </a:prstGeom>
          <a:noFill/>
        </p:spPr>
        <p:txBody>
          <a:bodyPr wrap="none" rtlCol="0">
            <a:spAutoFit/>
          </a:bodyPr>
          <a:lstStyle/>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Problème et objectif du l’outil</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Contexte du projet</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Problématique de recherche et état de l’art</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Conception de l’architecture de l’outil</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Développement d’un prototype</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Application du prototype sur un cas d’étude</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Conclusion et perspectives</a:t>
            </a:r>
          </a:p>
          <a:p>
            <a:pPr marL="285750" indent="-285750">
              <a:lnSpc>
                <a:spcPct val="200000"/>
              </a:lnSpc>
              <a:buFont typeface="Wingdings" panose="05000000000000000000" pitchFamily="2" charset="2"/>
              <a:buChar char="Ø"/>
            </a:pPr>
            <a:r>
              <a:rPr lang="fr-FR" dirty="0">
                <a:solidFill>
                  <a:srgbClr val="D1232A"/>
                </a:solidFill>
                <a:latin typeface="Times New Roman" panose="02020603050405020304" pitchFamily="18" charset="0"/>
                <a:cs typeface="Times New Roman" panose="02020603050405020304" pitchFamily="18" charset="0"/>
              </a:rPr>
              <a:t>Références</a:t>
            </a:r>
          </a:p>
          <a:p>
            <a:endParaRPr lang="fr-FR" dirty="0">
              <a:solidFill>
                <a:srgbClr val="D1232A"/>
              </a:solidFill>
              <a:latin typeface="Times New Roman" panose="02020603050405020304" pitchFamily="18" charset="0"/>
              <a:cs typeface="Times New Roman" panose="02020603050405020304" pitchFamily="18" charset="0"/>
            </a:endParaRPr>
          </a:p>
          <a:p>
            <a:endParaRPr lang="fr-FR" dirty="0">
              <a:solidFill>
                <a:srgbClr val="D1232A"/>
              </a:solidFill>
              <a:latin typeface="Times New Roman" panose="02020603050405020304" pitchFamily="18" charset="0"/>
              <a:cs typeface="Times New Roman" panose="02020603050405020304" pitchFamily="18" charset="0"/>
            </a:endParaRPr>
          </a:p>
          <a:p>
            <a:r>
              <a:rPr lang="fr-FR" dirty="0">
                <a:solidFill>
                  <a:srgbClr val="D1232A"/>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91522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8EE80-FEBD-476E-8429-0DB83F8262EC}"/>
              </a:ext>
            </a:extLst>
          </p:cNvPr>
          <p:cNvSpPr>
            <a:spLocks noGrp="1"/>
          </p:cNvSpPr>
          <p:nvPr>
            <p:ph type="title"/>
          </p:nvPr>
        </p:nvSpPr>
        <p:spPr>
          <a:xfrm rot="16200000">
            <a:off x="-2601767" y="3689846"/>
            <a:ext cx="5791258" cy="546099"/>
          </a:xfrm>
        </p:spPr>
        <p:txBody>
          <a:bodyPr/>
          <a:lstStyle/>
          <a:p>
            <a:r>
              <a:rPr lang="fr-FR" sz="2400" dirty="0"/>
              <a:t>Enrichissement sémantique et étude de similarité</a:t>
            </a:r>
          </a:p>
        </p:txBody>
      </p:sp>
      <p:sp>
        <p:nvSpPr>
          <p:cNvPr id="4" name="Espace réservé du pied de page 3">
            <a:extLst>
              <a:ext uri="{FF2B5EF4-FFF2-40B4-BE49-F238E27FC236}">
                <a16:creationId xmlns:a16="http://schemas.microsoft.com/office/drawing/2014/main" id="{7DFD5FD0-F9C9-405F-9CE3-16578E53BA39}"/>
              </a:ext>
            </a:extLst>
          </p:cNvPr>
          <p:cNvSpPr>
            <a:spLocks noGrp="1"/>
          </p:cNvSpPr>
          <p:nvPr>
            <p:ph type="ftr" sz="quarter" idx="11"/>
          </p:nvPr>
        </p:nvSpPr>
        <p:spPr/>
        <p:txBody>
          <a:bodyPr/>
          <a:lstStyle/>
          <a:p>
            <a:r>
              <a:rPr lang="fr-FR"/>
              <a:t>Oscar Fossey - Confere’21</a:t>
            </a:r>
            <a:endParaRPr lang="fr-FR" dirty="0"/>
          </a:p>
        </p:txBody>
      </p:sp>
      <p:pic>
        <p:nvPicPr>
          <p:cNvPr id="5" name="Image 4">
            <a:extLst>
              <a:ext uri="{FF2B5EF4-FFF2-40B4-BE49-F238E27FC236}">
                <a16:creationId xmlns:a16="http://schemas.microsoft.com/office/drawing/2014/main" id="{ED573498-F13C-4DC3-9439-2CABF60AAC6F}"/>
              </a:ext>
            </a:extLst>
          </p:cNvPr>
          <p:cNvPicPr>
            <a:picLocks noChangeAspect="1"/>
          </p:cNvPicPr>
          <p:nvPr/>
        </p:nvPicPr>
        <p:blipFill rotWithShape="1">
          <a:blip r:embed="rId2"/>
          <a:srcRect b="455"/>
          <a:stretch/>
        </p:blipFill>
        <p:spPr>
          <a:xfrm>
            <a:off x="989216" y="1907860"/>
            <a:ext cx="2022010" cy="2768086"/>
          </a:xfrm>
          <a:prstGeom prst="rect">
            <a:avLst/>
          </a:prstGeom>
          <a:ln w="12700">
            <a:solidFill>
              <a:schemeClr val="tx1"/>
            </a:solidFill>
          </a:ln>
        </p:spPr>
      </p:pic>
      <p:sp>
        <p:nvSpPr>
          <p:cNvPr id="6" name="Rectangle 5">
            <a:extLst>
              <a:ext uri="{FF2B5EF4-FFF2-40B4-BE49-F238E27FC236}">
                <a16:creationId xmlns:a16="http://schemas.microsoft.com/office/drawing/2014/main" id="{343AD4FB-8685-4EF6-A5CE-762BCFF7B573}"/>
              </a:ext>
            </a:extLst>
          </p:cNvPr>
          <p:cNvSpPr/>
          <p:nvPr/>
        </p:nvSpPr>
        <p:spPr>
          <a:xfrm>
            <a:off x="1069714" y="2126442"/>
            <a:ext cx="1881925" cy="158340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grpSp>
        <p:nvGrpSpPr>
          <p:cNvPr id="39" name="Groupe 38">
            <a:extLst>
              <a:ext uri="{FF2B5EF4-FFF2-40B4-BE49-F238E27FC236}">
                <a16:creationId xmlns:a16="http://schemas.microsoft.com/office/drawing/2014/main" id="{58C477EF-6176-428C-8445-DEBF69B2324D}"/>
              </a:ext>
            </a:extLst>
          </p:cNvPr>
          <p:cNvGrpSpPr/>
          <p:nvPr/>
        </p:nvGrpSpPr>
        <p:grpSpPr>
          <a:xfrm>
            <a:off x="5881966" y="1723887"/>
            <a:ext cx="3805980" cy="713644"/>
            <a:chOff x="5129491" y="1295262"/>
            <a:chExt cx="3805980" cy="713644"/>
          </a:xfrm>
        </p:grpSpPr>
        <p:sp>
          <p:nvSpPr>
            <p:cNvPr id="40" name="Rectangle 39">
              <a:extLst>
                <a:ext uri="{FF2B5EF4-FFF2-40B4-BE49-F238E27FC236}">
                  <a16:creationId xmlns:a16="http://schemas.microsoft.com/office/drawing/2014/main" id="{F703D7A9-C3DE-4F9F-AC50-4726DA424093}"/>
                </a:ext>
              </a:extLst>
            </p:cNvPr>
            <p:cNvSpPr/>
            <p:nvPr/>
          </p:nvSpPr>
          <p:spPr>
            <a:xfrm>
              <a:off x="5129491" y="1704783"/>
              <a:ext cx="991636"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PLANES</a:t>
              </a:r>
            </a:p>
          </p:txBody>
        </p:sp>
        <p:sp>
          <p:nvSpPr>
            <p:cNvPr id="41" name="Rectangle 40">
              <a:extLst>
                <a:ext uri="{FF2B5EF4-FFF2-40B4-BE49-F238E27FC236}">
                  <a16:creationId xmlns:a16="http://schemas.microsoft.com/office/drawing/2014/main" id="{28C1AE4A-7E6F-4C1A-ACA8-ED4917320B78}"/>
                </a:ext>
              </a:extLst>
            </p:cNvPr>
            <p:cNvSpPr/>
            <p:nvPr/>
          </p:nvSpPr>
          <p:spPr>
            <a:xfrm>
              <a:off x="5980088" y="1296593"/>
              <a:ext cx="876559"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THIN</a:t>
              </a:r>
            </a:p>
          </p:txBody>
        </p:sp>
        <p:sp>
          <p:nvSpPr>
            <p:cNvPr id="42" name="Rectangle 41">
              <a:extLst>
                <a:ext uri="{FF2B5EF4-FFF2-40B4-BE49-F238E27FC236}">
                  <a16:creationId xmlns:a16="http://schemas.microsoft.com/office/drawing/2014/main" id="{47999DB4-DA16-4BDC-AB36-FB9E2F99EAC1}"/>
                </a:ext>
              </a:extLst>
            </p:cNvPr>
            <p:cNvSpPr/>
            <p:nvPr/>
          </p:nvSpPr>
          <p:spPr>
            <a:xfrm>
              <a:off x="7102150" y="1295262"/>
              <a:ext cx="1158327" cy="2876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CUCUMBER</a:t>
              </a:r>
            </a:p>
          </p:txBody>
        </p:sp>
        <p:sp>
          <p:nvSpPr>
            <p:cNvPr id="43" name="Rectangle 42">
              <a:extLst>
                <a:ext uri="{FF2B5EF4-FFF2-40B4-BE49-F238E27FC236}">
                  <a16:creationId xmlns:a16="http://schemas.microsoft.com/office/drawing/2014/main" id="{0AABAE9E-B5B2-488E-AA14-074D7FA898EE}"/>
                </a:ext>
              </a:extLst>
            </p:cNvPr>
            <p:cNvSpPr/>
            <p:nvPr/>
          </p:nvSpPr>
          <p:spPr>
            <a:xfrm>
              <a:off x="7244992" y="1697902"/>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GLASS</a:t>
              </a:r>
            </a:p>
          </p:txBody>
        </p:sp>
        <p:sp>
          <p:nvSpPr>
            <p:cNvPr id="44" name="Rectangle 43">
              <a:extLst>
                <a:ext uri="{FF2B5EF4-FFF2-40B4-BE49-F238E27FC236}">
                  <a16:creationId xmlns:a16="http://schemas.microsoft.com/office/drawing/2014/main" id="{40730619-6465-4F75-95BD-2A29B8957006}"/>
                </a:ext>
              </a:extLst>
            </p:cNvPr>
            <p:cNvSpPr/>
            <p:nvPr/>
          </p:nvSpPr>
          <p:spPr>
            <a:xfrm>
              <a:off x="6313937" y="1696676"/>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FORM</a:t>
              </a:r>
            </a:p>
          </p:txBody>
        </p:sp>
        <p:sp>
          <p:nvSpPr>
            <p:cNvPr id="45" name="Rectangle 44">
              <a:extLst>
                <a:ext uri="{FF2B5EF4-FFF2-40B4-BE49-F238E27FC236}">
                  <a16:creationId xmlns:a16="http://schemas.microsoft.com/office/drawing/2014/main" id="{CFB39FBA-78C3-4856-85D8-78DA26D35EEB}"/>
                </a:ext>
              </a:extLst>
            </p:cNvPr>
            <p:cNvSpPr/>
            <p:nvPr/>
          </p:nvSpPr>
          <p:spPr>
            <a:xfrm>
              <a:off x="8123707" y="1696064"/>
              <a:ext cx="811764"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LIQUID</a:t>
              </a:r>
            </a:p>
          </p:txBody>
        </p:sp>
      </p:grpSp>
      <p:sp>
        <p:nvSpPr>
          <p:cNvPr id="46" name="ZoneTexte 45">
            <a:extLst>
              <a:ext uri="{FF2B5EF4-FFF2-40B4-BE49-F238E27FC236}">
                <a16:creationId xmlns:a16="http://schemas.microsoft.com/office/drawing/2014/main" id="{4B14569B-039E-4839-9313-19EAF358137D}"/>
              </a:ext>
            </a:extLst>
          </p:cNvPr>
          <p:cNvSpPr txBox="1"/>
          <p:nvPr/>
        </p:nvSpPr>
        <p:spPr>
          <a:xfrm>
            <a:off x="1426298" y="1548468"/>
            <a:ext cx="1037463"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Idea card</a:t>
            </a:r>
          </a:p>
        </p:txBody>
      </p:sp>
      <p:sp>
        <p:nvSpPr>
          <p:cNvPr id="47" name="ZoneTexte 46">
            <a:extLst>
              <a:ext uri="{FF2B5EF4-FFF2-40B4-BE49-F238E27FC236}">
                <a16:creationId xmlns:a16="http://schemas.microsoft.com/office/drawing/2014/main" id="{DEBCAB6E-9DFC-44D7-9489-965EBFCD7216}"/>
              </a:ext>
            </a:extLst>
          </p:cNvPr>
          <p:cNvSpPr txBox="1"/>
          <p:nvPr/>
        </p:nvSpPr>
        <p:spPr>
          <a:xfrm>
            <a:off x="1451392" y="4863830"/>
            <a:ext cx="1659429"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Design rules set</a:t>
            </a:r>
          </a:p>
        </p:txBody>
      </p:sp>
      <p:sp>
        <p:nvSpPr>
          <p:cNvPr id="37" name="Rectangle 36">
            <a:extLst>
              <a:ext uri="{FF2B5EF4-FFF2-40B4-BE49-F238E27FC236}">
                <a16:creationId xmlns:a16="http://schemas.microsoft.com/office/drawing/2014/main" id="{7B189408-F8A4-48F5-B8D9-D19AE0C2F5C3}"/>
              </a:ext>
            </a:extLst>
          </p:cNvPr>
          <p:cNvSpPr/>
          <p:nvPr/>
        </p:nvSpPr>
        <p:spPr>
          <a:xfrm>
            <a:off x="3547596" y="2202668"/>
            <a:ext cx="1942238" cy="2048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nvGrpSpPr>
          <p:cNvPr id="90" name="Groupe 89">
            <a:extLst>
              <a:ext uri="{FF2B5EF4-FFF2-40B4-BE49-F238E27FC236}">
                <a16:creationId xmlns:a16="http://schemas.microsoft.com/office/drawing/2014/main" id="{33D335B3-6017-46CD-A158-333909E83647}"/>
              </a:ext>
            </a:extLst>
          </p:cNvPr>
          <p:cNvGrpSpPr/>
          <p:nvPr/>
        </p:nvGrpSpPr>
        <p:grpSpPr>
          <a:xfrm>
            <a:off x="3505147" y="1736225"/>
            <a:ext cx="2022010" cy="1973624"/>
            <a:chOff x="3505147" y="1736225"/>
            <a:chExt cx="2022010" cy="1973624"/>
          </a:xfrm>
        </p:grpSpPr>
        <p:grpSp>
          <p:nvGrpSpPr>
            <p:cNvPr id="7" name="Groupe 6">
              <a:extLst>
                <a:ext uri="{FF2B5EF4-FFF2-40B4-BE49-F238E27FC236}">
                  <a16:creationId xmlns:a16="http://schemas.microsoft.com/office/drawing/2014/main" id="{3F16244D-D94F-4F30-925F-BF0BF2C07A72}"/>
                </a:ext>
              </a:extLst>
            </p:cNvPr>
            <p:cNvGrpSpPr/>
            <p:nvPr/>
          </p:nvGrpSpPr>
          <p:grpSpPr>
            <a:xfrm>
              <a:off x="3505147" y="2126443"/>
              <a:ext cx="2022010" cy="1583406"/>
              <a:chOff x="4516016" y="1903445"/>
              <a:chExt cx="2276670" cy="1847461"/>
            </a:xfrm>
          </p:grpSpPr>
          <p:sp>
            <p:nvSpPr>
              <p:cNvPr id="8" name="Rectangle 7">
                <a:extLst>
                  <a:ext uri="{FF2B5EF4-FFF2-40B4-BE49-F238E27FC236}">
                    <a16:creationId xmlns:a16="http://schemas.microsoft.com/office/drawing/2014/main" id="{06B9796C-ECE2-4A64-948A-F096C5B421E2}"/>
                  </a:ext>
                </a:extLst>
              </p:cNvPr>
              <p:cNvSpPr/>
              <p:nvPr/>
            </p:nvSpPr>
            <p:spPr>
              <a:xfrm>
                <a:off x="4516016" y="1903445"/>
                <a:ext cx="2276670" cy="184746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5CB47BCD-1C62-4B7E-A7C9-DD8A8D5488D0}"/>
                  </a:ext>
                </a:extLst>
              </p:cNvPr>
              <p:cNvSpPr/>
              <p:nvPr/>
            </p:nvSpPr>
            <p:spPr>
              <a:xfrm>
                <a:off x="4665307" y="2062065"/>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F8109EC-CD6B-49FD-AFD4-8177004D748C}"/>
                  </a:ext>
                </a:extLst>
              </p:cNvPr>
              <p:cNvSpPr/>
              <p:nvPr/>
            </p:nvSpPr>
            <p:spPr>
              <a:xfrm>
                <a:off x="5318451" y="2062065"/>
                <a:ext cx="258146"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08CC1CDF-DE0A-4061-8761-7E81F53D8B8D}"/>
                  </a:ext>
                </a:extLst>
              </p:cNvPr>
              <p:cNvSpPr/>
              <p:nvPr/>
            </p:nvSpPr>
            <p:spPr>
              <a:xfrm>
                <a:off x="5701005" y="2062065"/>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8CB914C-48A0-4821-842E-14AE3C525880}"/>
                  </a:ext>
                </a:extLst>
              </p:cNvPr>
              <p:cNvSpPr/>
              <p:nvPr/>
            </p:nvSpPr>
            <p:spPr>
              <a:xfrm>
                <a:off x="6542313" y="2059044"/>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A82F8DE-2E85-41F3-B3AC-32DC0D874F9F}"/>
                  </a:ext>
                </a:extLst>
              </p:cNvPr>
              <p:cNvSpPr/>
              <p:nvPr/>
            </p:nvSpPr>
            <p:spPr>
              <a:xfrm>
                <a:off x="4665308" y="2284622"/>
                <a:ext cx="146180"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65AD0C6-4A9B-4953-9232-D2776CFAAAA6}"/>
                  </a:ext>
                </a:extLst>
              </p:cNvPr>
              <p:cNvSpPr/>
              <p:nvPr/>
            </p:nvSpPr>
            <p:spPr>
              <a:xfrm>
                <a:off x="4960780" y="2284623"/>
                <a:ext cx="615817"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EBF4D59-2F3E-49A6-9466-20A0540F4136}"/>
                  </a:ext>
                </a:extLst>
              </p:cNvPr>
              <p:cNvSpPr/>
              <p:nvPr/>
            </p:nvSpPr>
            <p:spPr>
              <a:xfrm>
                <a:off x="5701005" y="2284622"/>
                <a:ext cx="394995"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22774B7-CBCF-4661-9A5C-1D61E028EF88}"/>
                  </a:ext>
                </a:extLst>
              </p:cNvPr>
              <p:cNvSpPr/>
              <p:nvPr/>
            </p:nvSpPr>
            <p:spPr>
              <a:xfrm>
                <a:off x="6214189" y="2281601"/>
                <a:ext cx="474303"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ACE74788-0DE7-4AC0-9DDD-C4D98DE76D37}"/>
                  </a:ext>
                </a:extLst>
              </p:cNvPr>
              <p:cNvSpPr/>
              <p:nvPr/>
            </p:nvSpPr>
            <p:spPr>
              <a:xfrm>
                <a:off x="4665307" y="2504158"/>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6BD7868-DF14-43AC-9366-F83162EC5D92}"/>
                  </a:ext>
                </a:extLst>
              </p:cNvPr>
              <p:cNvSpPr/>
              <p:nvPr/>
            </p:nvSpPr>
            <p:spPr>
              <a:xfrm>
                <a:off x="5318451" y="2504158"/>
                <a:ext cx="489852" cy="120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3B71C-887B-4DA4-9AB5-6411B3C28329}"/>
                  </a:ext>
                </a:extLst>
              </p:cNvPr>
              <p:cNvSpPr/>
              <p:nvPr/>
            </p:nvSpPr>
            <p:spPr>
              <a:xfrm>
                <a:off x="5912497" y="2504159"/>
                <a:ext cx="578498"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58438164-B8CF-4655-A954-2E43F0FAF4E4}"/>
                  </a:ext>
                </a:extLst>
              </p:cNvPr>
              <p:cNvSpPr/>
              <p:nvPr/>
            </p:nvSpPr>
            <p:spPr>
              <a:xfrm>
                <a:off x="6542313" y="2501137"/>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84A6D717-2396-4C04-A71F-55896F9D36D8}"/>
                  </a:ext>
                </a:extLst>
              </p:cNvPr>
              <p:cNvSpPr/>
              <p:nvPr/>
            </p:nvSpPr>
            <p:spPr>
              <a:xfrm>
                <a:off x="4665307" y="2720673"/>
                <a:ext cx="351453" cy="18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C437A36B-0F64-4DC4-960F-A56294DA853A}"/>
                  </a:ext>
                </a:extLst>
              </p:cNvPr>
              <p:cNvSpPr/>
              <p:nvPr/>
            </p:nvSpPr>
            <p:spPr>
              <a:xfrm>
                <a:off x="5086745" y="2720673"/>
                <a:ext cx="489852" cy="18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E56486FA-91FD-4695-B4DD-A7276394F251}"/>
                  </a:ext>
                </a:extLst>
              </p:cNvPr>
              <p:cNvSpPr/>
              <p:nvPr/>
            </p:nvSpPr>
            <p:spPr>
              <a:xfrm>
                <a:off x="5701005" y="2720674"/>
                <a:ext cx="66247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AC68AF7-53FA-40A5-9C70-08AF5BBA8837}"/>
                  </a:ext>
                </a:extLst>
              </p:cNvPr>
              <p:cNvSpPr/>
              <p:nvPr/>
            </p:nvSpPr>
            <p:spPr>
              <a:xfrm>
                <a:off x="6487887" y="2717652"/>
                <a:ext cx="200606" cy="159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EF73D076-C00C-4A95-AE01-58A30DA86A91}"/>
                  </a:ext>
                </a:extLst>
              </p:cNvPr>
              <p:cNvSpPr/>
              <p:nvPr/>
            </p:nvSpPr>
            <p:spPr>
              <a:xfrm>
                <a:off x="4665307" y="2976612"/>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34C6795E-2F1E-4ADB-8AB2-F257BA5B35F3}"/>
                  </a:ext>
                </a:extLst>
              </p:cNvPr>
              <p:cNvSpPr/>
              <p:nvPr/>
            </p:nvSpPr>
            <p:spPr>
              <a:xfrm>
                <a:off x="5318451" y="2976612"/>
                <a:ext cx="258146"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1AB9AF1F-6FD1-4602-8898-FD06D06B97F7}"/>
                  </a:ext>
                </a:extLst>
              </p:cNvPr>
              <p:cNvSpPr/>
              <p:nvPr/>
            </p:nvSpPr>
            <p:spPr>
              <a:xfrm>
                <a:off x="5701005" y="2976612"/>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E217F90C-EBF2-4C05-AA32-A5B1594CBD11}"/>
                  </a:ext>
                </a:extLst>
              </p:cNvPr>
              <p:cNvSpPr/>
              <p:nvPr/>
            </p:nvSpPr>
            <p:spPr>
              <a:xfrm>
                <a:off x="6542313" y="2973591"/>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D9682DE3-E72A-4FB1-8002-7AA70A7084D1}"/>
                  </a:ext>
                </a:extLst>
              </p:cNvPr>
              <p:cNvSpPr/>
              <p:nvPr/>
            </p:nvSpPr>
            <p:spPr>
              <a:xfrm>
                <a:off x="4665307" y="3212609"/>
                <a:ext cx="548950"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3833287C-6216-48E8-8D84-936A78544A43}"/>
                  </a:ext>
                </a:extLst>
              </p:cNvPr>
              <p:cNvSpPr/>
              <p:nvPr/>
            </p:nvSpPr>
            <p:spPr>
              <a:xfrm>
                <a:off x="5318451" y="3212609"/>
                <a:ext cx="594046"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FBC42ABA-0DAC-494C-886A-9EC185748A2C}"/>
                  </a:ext>
                </a:extLst>
              </p:cNvPr>
              <p:cNvSpPr/>
              <p:nvPr/>
            </p:nvSpPr>
            <p:spPr>
              <a:xfrm>
                <a:off x="6016691" y="3212609"/>
                <a:ext cx="47430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FE3642A7-43C0-4533-8B71-4FE4D6C32DC0}"/>
                  </a:ext>
                </a:extLst>
              </p:cNvPr>
              <p:cNvSpPr/>
              <p:nvPr/>
            </p:nvSpPr>
            <p:spPr>
              <a:xfrm>
                <a:off x="6542313" y="3209587"/>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95F03615-04AA-4BC6-A627-ADD18A7E355E}"/>
                  </a:ext>
                </a:extLst>
              </p:cNvPr>
              <p:cNvSpPr/>
              <p:nvPr/>
            </p:nvSpPr>
            <p:spPr>
              <a:xfrm>
                <a:off x="4665307" y="3421571"/>
                <a:ext cx="35145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12A3785-65B7-4606-B9C3-14E5F5F3276C}"/>
                  </a:ext>
                </a:extLst>
              </p:cNvPr>
              <p:cNvSpPr/>
              <p:nvPr/>
            </p:nvSpPr>
            <p:spPr>
              <a:xfrm>
                <a:off x="5166051" y="3421571"/>
                <a:ext cx="410546"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FBA90B0-E662-4617-AD8D-D4F70A2096E6}"/>
                  </a:ext>
                </a:extLst>
              </p:cNvPr>
              <p:cNvSpPr/>
              <p:nvPr/>
            </p:nvSpPr>
            <p:spPr>
              <a:xfrm>
                <a:off x="5701005" y="3421570"/>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672177E1-DF19-41DE-85F9-17F8BC12404F}"/>
                  </a:ext>
                </a:extLst>
              </p:cNvPr>
              <p:cNvSpPr/>
              <p:nvPr/>
            </p:nvSpPr>
            <p:spPr>
              <a:xfrm>
                <a:off x="6542313" y="3418549"/>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8" name="ZoneTexte 47">
              <a:extLst>
                <a:ext uri="{FF2B5EF4-FFF2-40B4-BE49-F238E27FC236}">
                  <a16:creationId xmlns:a16="http://schemas.microsoft.com/office/drawing/2014/main" id="{D57F4487-BDE2-4968-8600-565522155D02}"/>
                </a:ext>
              </a:extLst>
            </p:cNvPr>
            <p:cNvSpPr txBox="1"/>
            <p:nvPr/>
          </p:nvSpPr>
          <p:spPr>
            <a:xfrm>
              <a:off x="3843901" y="1736225"/>
              <a:ext cx="1457258"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Bag of Words</a:t>
              </a:r>
            </a:p>
          </p:txBody>
        </p:sp>
      </p:grpSp>
      <p:sp>
        <p:nvSpPr>
          <p:cNvPr id="49" name="Rectangle 48">
            <a:extLst>
              <a:ext uri="{FF2B5EF4-FFF2-40B4-BE49-F238E27FC236}">
                <a16:creationId xmlns:a16="http://schemas.microsoft.com/office/drawing/2014/main" id="{29BF346E-2C46-4F03-B74D-EEC849D8F0B9}"/>
              </a:ext>
            </a:extLst>
          </p:cNvPr>
          <p:cNvSpPr/>
          <p:nvPr/>
        </p:nvSpPr>
        <p:spPr>
          <a:xfrm>
            <a:off x="3900460" y="5634464"/>
            <a:ext cx="4342915" cy="432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dirty="0">
                <a:effectLst/>
                <a:latin typeface="Book Antiqua" panose="02040602050305030304" pitchFamily="18" charset="0"/>
              </a:rPr>
              <a:t>Are the rectangular or circular bars too thin?</a:t>
            </a:r>
            <a:endParaRPr lang="fr-FR" sz="1600" dirty="0"/>
          </a:p>
        </p:txBody>
      </p:sp>
      <p:cxnSp>
        <p:nvCxnSpPr>
          <p:cNvPr id="50" name="Connecteur droit 49">
            <a:extLst>
              <a:ext uri="{FF2B5EF4-FFF2-40B4-BE49-F238E27FC236}">
                <a16:creationId xmlns:a16="http://schemas.microsoft.com/office/drawing/2014/main" id="{B354EE3E-1B86-409D-85E3-8570AE060B03}"/>
              </a:ext>
            </a:extLst>
          </p:cNvPr>
          <p:cNvCxnSpPr>
            <a:cxnSpLocks/>
            <a:stCxn id="37" idx="3"/>
          </p:cNvCxnSpPr>
          <p:nvPr/>
        </p:nvCxnSpPr>
        <p:spPr>
          <a:xfrm>
            <a:off x="5489834" y="2305104"/>
            <a:ext cx="802478" cy="497023"/>
          </a:xfrm>
          <a:prstGeom prst="line">
            <a:avLst/>
          </a:prstGeom>
        </p:spPr>
        <p:style>
          <a:lnRef idx="1">
            <a:schemeClr val="dk1"/>
          </a:lnRef>
          <a:fillRef idx="0">
            <a:schemeClr val="dk1"/>
          </a:fillRef>
          <a:effectRef idx="0">
            <a:schemeClr val="dk1"/>
          </a:effectRef>
          <a:fontRef idx="minor">
            <a:schemeClr val="tx1"/>
          </a:fontRef>
        </p:style>
      </p:cxnSp>
      <p:cxnSp>
        <p:nvCxnSpPr>
          <p:cNvPr id="51" name="Connecteur droit 50">
            <a:extLst>
              <a:ext uri="{FF2B5EF4-FFF2-40B4-BE49-F238E27FC236}">
                <a16:creationId xmlns:a16="http://schemas.microsoft.com/office/drawing/2014/main" id="{E41A05AC-B879-436E-ADCE-8390934F5755}"/>
              </a:ext>
            </a:extLst>
          </p:cNvPr>
          <p:cNvCxnSpPr>
            <a:cxnSpLocks/>
            <a:stCxn id="79" idx="3"/>
            <a:endCxn id="49" idx="1"/>
          </p:cNvCxnSpPr>
          <p:nvPr/>
        </p:nvCxnSpPr>
        <p:spPr>
          <a:xfrm>
            <a:off x="3121864" y="5848391"/>
            <a:ext cx="778596" cy="2438"/>
          </a:xfrm>
          <a:prstGeom prst="line">
            <a:avLst/>
          </a:prstGeom>
        </p:spPr>
        <p:style>
          <a:lnRef idx="1">
            <a:schemeClr val="dk1"/>
          </a:lnRef>
          <a:fillRef idx="0">
            <a:schemeClr val="dk1"/>
          </a:fillRef>
          <a:effectRef idx="0">
            <a:schemeClr val="dk1"/>
          </a:effectRef>
          <a:fontRef idx="minor">
            <a:schemeClr val="tx1"/>
          </a:fontRef>
        </p:style>
      </p:cxnSp>
      <p:grpSp>
        <p:nvGrpSpPr>
          <p:cNvPr id="52" name="Groupe 51">
            <a:extLst>
              <a:ext uri="{FF2B5EF4-FFF2-40B4-BE49-F238E27FC236}">
                <a16:creationId xmlns:a16="http://schemas.microsoft.com/office/drawing/2014/main" id="{AC3EFB84-BF52-49AF-B458-8224476290BA}"/>
              </a:ext>
            </a:extLst>
          </p:cNvPr>
          <p:cNvGrpSpPr/>
          <p:nvPr/>
        </p:nvGrpSpPr>
        <p:grpSpPr>
          <a:xfrm>
            <a:off x="4132230" y="4725280"/>
            <a:ext cx="3956212" cy="712418"/>
            <a:chOff x="5129491" y="1295262"/>
            <a:chExt cx="3956212" cy="712418"/>
          </a:xfrm>
        </p:grpSpPr>
        <p:sp>
          <p:nvSpPr>
            <p:cNvPr id="53" name="Rectangle 52">
              <a:extLst>
                <a:ext uri="{FF2B5EF4-FFF2-40B4-BE49-F238E27FC236}">
                  <a16:creationId xmlns:a16="http://schemas.microsoft.com/office/drawing/2014/main" id="{21A97114-41C8-426C-A889-9B8B9823875E}"/>
                </a:ext>
              </a:extLst>
            </p:cNvPr>
            <p:cNvSpPr/>
            <p:nvPr/>
          </p:nvSpPr>
          <p:spPr>
            <a:xfrm>
              <a:off x="5129491" y="1704783"/>
              <a:ext cx="991636"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BEAM</a:t>
              </a:r>
            </a:p>
          </p:txBody>
        </p:sp>
        <p:sp>
          <p:nvSpPr>
            <p:cNvPr id="54" name="Rectangle 53">
              <a:extLst>
                <a:ext uri="{FF2B5EF4-FFF2-40B4-BE49-F238E27FC236}">
                  <a16:creationId xmlns:a16="http://schemas.microsoft.com/office/drawing/2014/main" id="{C44655AE-4A39-4B02-8C34-3E88198AA5B6}"/>
                </a:ext>
              </a:extLst>
            </p:cNvPr>
            <p:cNvSpPr/>
            <p:nvPr/>
          </p:nvSpPr>
          <p:spPr>
            <a:xfrm>
              <a:off x="5980088" y="1296593"/>
              <a:ext cx="876559"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SLIM</a:t>
              </a:r>
            </a:p>
          </p:txBody>
        </p:sp>
        <p:sp>
          <p:nvSpPr>
            <p:cNvPr id="55" name="Rectangle 54">
              <a:extLst>
                <a:ext uri="{FF2B5EF4-FFF2-40B4-BE49-F238E27FC236}">
                  <a16:creationId xmlns:a16="http://schemas.microsoft.com/office/drawing/2014/main" id="{7A492137-9DE5-4EAD-B0FE-054929C1AB4C}"/>
                </a:ext>
              </a:extLst>
            </p:cNvPr>
            <p:cNvSpPr/>
            <p:nvPr/>
          </p:nvSpPr>
          <p:spPr>
            <a:xfrm>
              <a:off x="7102150" y="1295262"/>
              <a:ext cx="1158327" cy="2876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EDGE</a:t>
              </a:r>
            </a:p>
          </p:txBody>
        </p:sp>
        <p:sp>
          <p:nvSpPr>
            <p:cNvPr id="56" name="Rectangle 55">
              <a:extLst>
                <a:ext uri="{FF2B5EF4-FFF2-40B4-BE49-F238E27FC236}">
                  <a16:creationId xmlns:a16="http://schemas.microsoft.com/office/drawing/2014/main" id="{1F65AB3E-4862-4CC1-9C99-5ED34DA1419F}"/>
                </a:ext>
              </a:extLst>
            </p:cNvPr>
            <p:cNvSpPr/>
            <p:nvPr/>
          </p:nvSpPr>
          <p:spPr>
            <a:xfrm>
              <a:off x="7244991" y="1697902"/>
              <a:ext cx="782071" cy="2852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ROUND</a:t>
              </a:r>
            </a:p>
          </p:txBody>
        </p:sp>
        <p:sp>
          <p:nvSpPr>
            <p:cNvPr id="57" name="Rectangle 56">
              <a:extLst>
                <a:ext uri="{FF2B5EF4-FFF2-40B4-BE49-F238E27FC236}">
                  <a16:creationId xmlns:a16="http://schemas.microsoft.com/office/drawing/2014/main" id="{D5AD4DD9-B5B2-4837-8855-CEC0FE51B0BC}"/>
                </a:ext>
              </a:extLst>
            </p:cNvPr>
            <p:cNvSpPr/>
            <p:nvPr/>
          </p:nvSpPr>
          <p:spPr>
            <a:xfrm>
              <a:off x="6313937" y="1696676"/>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FORM</a:t>
              </a:r>
            </a:p>
          </p:txBody>
        </p:sp>
        <p:sp>
          <p:nvSpPr>
            <p:cNvPr id="58" name="Rectangle 57">
              <a:extLst>
                <a:ext uri="{FF2B5EF4-FFF2-40B4-BE49-F238E27FC236}">
                  <a16:creationId xmlns:a16="http://schemas.microsoft.com/office/drawing/2014/main" id="{D8C6CC61-B8BB-4933-A54F-C14039B4D6C0}"/>
                </a:ext>
              </a:extLst>
            </p:cNvPr>
            <p:cNvSpPr/>
            <p:nvPr/>
          </p:nvSpPr>
          <p:spPr>
            <a:xfrm>
              <a:off x="8123707" y="1696064"/>
              <a:ext cx="961996"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MINIMUM</a:t>
              </a:r>
            </a:p>
          </p:txBody>
        </p:sp>
      </p:grpSp>
      <p:cxnSp>
        <p:nvCxnSpPr>
          <p:cNvPr id="61" name="Connecteur droit 60">
            <a:extLst>
              <a:ext uri="{FF2B5EF4-FFF2-40B4-BE49-F238E27FC236}">
                <a16:creationId xmlns:a16="http://schemas.microsoft.com/office/drawing/2014/main" id="{DDC887B4-B99D-40CB-A768-B28B423FDFD0}"/>
              </a:ext>
            </a:extLst>
          </p:cNvPr>
          <p:cNvCxnSpPr>
            <a:cxnSpLocks/>
            <a:stCxn id="6" idx="3"/>
            <a:endCxn id="8" idx="1"/>
          </p:cNvCxnSpPr>
          <p:nvPr/>
        </p:nvCxnSpPr>
        <p:spPr>
          <a:xfrm>
            <a:off x="2951639" y="2918145"/>
            <a:ext cx="553508" cy="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ZoneTexte 61">
                <a:extLst>
                  <a:ext uri="{FF2B5EF4-FFF2-40B4-BE49-F238E27FC236}">
                    <a16:creationId xmlns:a16="http://schemas.microsoft.com/office/drawing/2014/main" id="{6BFE00DF-F2A3-4BE3-AFEA-B4CBCB89B680}"/>
                  </a:ext>
                </a:extLst>
              </p:cNvPr>
              <p:cNvSpPr txBox="1"/>
              <p:nvPr/>
            </p:nvSpPr>
            <p:spPr>
              <a:xfrm>
                <a:off x="10176284" y="3990658"/>
                <a:ext cx="1943096" cy="312458"/>
              </a:xfrm>
              <a:prstGeom prst="rect">
                <a:avLst/>
              </a:prstGeom>
              <a:noFill/>
            </p:spPr>
            <p:txBody>
              <a:bodyPr wrap="none" lIns="0" tIns="0" rIns="0" bIns="0" rtlCol="0">
                <a:spAutoFit/>
              </a:bodyPr>
              <a:lstStyle/>
              <a:p>
                <a14:m>
                  <m:oMath xmlns:m="http://schemas.openxmlformats.org/officeDocument/2006/math">
                    <m:r>
                      <a:rPr lang="fr-FR" b="0" i="1" smtClean="0">
                        <a:latin typeface="Cambria Math" panose="02040503050406030204" pitchFamily="18" charset="0"/>
                      </a:rPr>
                      <m:t>𝑠𝑖𝑚</m:t>
                    </m:r>
                    <m:r>
                      <a:rPr lang="fr-FR" b="0" i="1" smtClean="0">
                        <a:latin typeface="Cambria Math" panose="02040503050406030204" pitchFamily="18" charset="0"/>
                      </a:rPr>
                      <m:t>=</m:t>
                    </m:r>
                    <m:r>
                      <m:rPr>
                        <m:sty m:val="p"/>
                      </m:rPr>
                      <a:rPr lang="fr-FR" b="0" i="0" smtClean="0">
                        <a:latin typeface="Cambria Math" panose="02040503050406030204" pitchFamily="18" charset="0"/>
                      </a:rPr>
                      <m:t>cos</m:t>
                    </m:r>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𝑆𝑒𝑛</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𝐷𝑅</m:t>
                        </m:r>
                      </m:e>
                    </m:acc>
                  </m:oMath>
                </a14:m>
                <a:r>
                  <a:rPr lang="fr-FR" dirty="0"/>
                  <a:t>)</a:t>
                </a:r>
              </a:p>
            </p:txBody>
          </p:sp>
        </mc:Choice>
        <mc:Fallback xmlns="">
          <p:sp>
            <p:nvSpPr>
              <p:cNvPr id="62" name="ZoneTexte 61">
                <a:extLst>
                  <a:ext uri="{FF2B5EF4-FFF2-40B4-BE49-F238E27FC236}">
                    <a16:creationId xmlns:a16="http://schemas.microsoft.com/office/drawing/2014/main" id="{6BFE00DF-F2A3-4BE3-AFEA-B4CBCB89B680}"/>
                  </a:ext>
                </a:extLst>
              </p:cNvPr>
              <p:cNvSpPr txBox="1">
                <a:spLocks noRot="1" noChangeAspect="1" noMove="1" noResize="1" noEditPoints="1" noAdjustHandles="1" noChangeArrowheads="1" noChangeShapeType="1" noTextEdit="1"/>
              </p:cNvSpPr>
              <p:nvPr/>
            </p:nvSpPr>
            <p:spPr>
              <a:xfrm>
                <a:off x="10176284" y="3990658"/>
                <a:ext cx="1943096" cy="312458"/>
              </a:xfrm>
              <a:prstGeom prst="rect">
                <a:avLst/>
              </a:prstGeom>
              <a:blipFill>
                <a:blip r:embed="rId3"/>
                <a:stretch>
                  <a:fillRect l="-4389" t="-13725" r="-6583" b="-45098"/>
                </a:stretch>
              </a:blipFill>
            </p:spPr>
            <p:txBody>
              <a:bodyPr/>
              <a:lstStyle/>
              <a:p>
                <a:r>
                  <a:rPr lang="fr-FR">
                    <a:noFill/>
                  </a:rPr>
                  <a:t> </a:t>
                </a:r>
              </a:p>
            </p:txBody>
          </p:sp>
        </mc:Fallback>
      </mc:AlternateContent>
      <p:cxnSp>
        <p:nvCxnSpPr>
          <p:cNvPr id="63" name="Connecteur droit 62">
            <a:extLst>
              <a:ext uri="{FF2B5EF4-FFF2-40B4-BE49-F238E27FC236}">
                <a16:creationId xmlns:a16="http://schemas.microsoft.com/office/drawing/2014/main" id="{ED2DA4CF-43F6-43D6-8110-06B4716B77D3}"/>
              </a:ext>
            </a:extLst>
          </p:cNvPr>
          <p:cNvCxnSpPr>
            <a:cxnSpLocks/>
            <a:stCxn id="67" idx="2"/>
            <a:endCxn id="62" idx="0"/>
          </p:cNvCxnSpPr>
          <p:nvPr/>
        </p:nvCxnSpPr>
        <p:spPr>
          <a:xfrm flipH="1">
            <a:off x="11147832" y="2959509"/>
            <a:ext cx="6244" cy="1031149"/>
          </a:xfrm>
          <a:prstGeom prst="line">
            <a:avLst/>
          </a:prstGeom>
        </p:spPr>
        <p:style>
          <a:lnRef idx="1">
            <a:schemeClr val="dk1"/>
          </a:lnRef>
          <a:fillRef idx="0">
            <a:schemeClr val="dk1"/>
          </a:fillRef>
          <a:effectRef idx="0">
            <a:schemeClr val="dk1"/>
          </a:effectRef>
          <a:fontRef idx="minor">
            <a:schemeClr val="tx1"/>
          </a:fontRef>
        </p:style>
      </p:cxnSp>
      <p:cxnSp>
        <p:nvCxnSpPr>
          <p:cNvPr id="64" name="Connecteur droit 63">
            <a:extLst>
              <a:ext uri="{FF2B5EF4-FFF2-40B4-BE49-F238E27FC236}">
                <a16:creationId xmlns:a16="http://schemas.microsoft.com/office/drawing/2014/main" id="{E960165B-2BEF-42AF-8D3E-E567C8F5B500}"/>
              </a:ext>
            </a:extLst>
          </p:cNvPr>
          <p:cNvCxnSpPr>
            <a:cxnSpLocks/>
            <a:stCxn id="62" idx="2"/>
            <a:endCxn id="68" idx="0"/>
          </p:cNvCxnSpPr>
          <p:nvPr/>
        </p:nvCxnSpPr>
        <p:spPr>
          <a:xfrm>
            <a:off x="11147832" y="4303116"/>
            <a:ext cx="4806" cy="887074"/>
          </a:xfrm>
          <a:prstGeom prst="line">
            <a:avLst/>
          </a:prstGeom>
        </p:spPr>
        <p:style>
          <a:lnRef idx="1">
            <a:schemeClr val="dk1"/>
          </a:lnRef>
          <a:fillRef idx="0">
            <a:schemeClr val="dk1"/>
          </a:fillRef>
          <a:effectRef idx="0">
            <a:schemeClr val="dk1"/>
          </a:effectRef>
          <a:fontRef idx="minor">
            <a:schemeClr val="tx1"/>
          </a:fontRef>
        </p:style>
      </p:cxnSp>
      <p:pic>
        <p:nvPicPr>
          <p:cNvPr id="65" name="Picture 2">
            <a:extLst>
              <a:ext uri="{FF2B5EF4-FFF2-40B4-BE49-F238E27FC236}">
                <a16:creationId xmlns:a16="http://schemas.microsoft.com/office/drawing/2014/main" id="{3E027E87-1763-459B-A13F-77A78E6979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3" t="4189" r="60570" b="85104"/>
          <a:stretch/>
        </p:blipFill>
        <p:spPr bwMode="auto">
          <a:xfrm>
            <a:off x="5788694" y="3069036"/>
            <a:ext cx="1515628" cy="24283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a:extLst>
              <a:ext uri="{FF2B5EF4-FFF2-40B4-BE49-F238E27FC236}">
                <a16:creationId xmlns:a16="http://schemas.microsoft.com/office/drawing/2014/main" id="{F27A715B-1D3B-4071-BC82-2CFE0C102D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43" t="4189" r="60570" b="85104"/>
          <a:stretch/>
        </p:blipFill>
        <p:spPr bwMode="auto">
          <a:xfrm>
            <a:off x="3444480" y="6142391"/>
            <a:ext cx="1375500" cy="22038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7" name="ZoneTexte 66">
                <a:extLst>
                  <a:ext uri="{FF2B5EF4-FFF2-40B4-BE49-F238E27FC236}">
                    <a16:creationId xmlns:a16="http://schemas.microsoft.com/office/drawing/2014/main" id="{AF9178C0-09A0-47EB-83A8-BF24AF629AAB}"/>
                  </a:ext>
                </a:extLst>
              </p:cNvPr>
              <p:cNvSpPr txBox="1"/>
              <p:nvPr/>
            </p:nvSpPr>
            <p:spPr>
              <a:xfrm>
                <a:off x="10204425" y="2554718"/>
                <a:ext cx="1899302"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𝑆𝑒𝑛𝑡𝑒𝑛𝑐𝑒</m:t>
                      </m:r>
                      <m:r>
                        <a:rPr lang="fr-FR" b="0" i="1" smtClean="0">
                          <a:latin typeface="Cambria Math" panose="02040503050406030204" pitchFamily="18" charset="0"/>
                        </a:rPr>
                        <m:t>= </m:t>
                      </m:r>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𝑆𝑒𝑛</m:t>
                          </m:r>
                        </m:e>
                      </m:acc>
                    </m:oMath>
                  </m:oMathPara>
                </a14:m>
                <a:endParaRPr lang="fr-FR" dirty="0">
                  <a:latin typeface="Book Antiqua" panose="02040602050305030304" pitchFamily="18" charset="0"/>
                </a:endParaRPr>
              </a:p>
            </p:txBody>
          </p:sp>
        </mc:Choice>
        <mc:Fallback xmlns="">
          <p:sp>
            <p:nvSpPr>
              <p:cNvPr id="67" name="ZoneTexte 66">
                <a:extLst>
                  <a:ext uri="{FF2B5EF4-FFF2-40B4-BE49-F238E27FC236}">
                    <a16:creationId xmlns:a16="http://schemas.microsoft.com/office/drawing/2014/main" id="{AF9178C0-09A0-47EB-83A8-BF24AF629AAB}"/>
                  </a:ext>
                </a:extLst>
              </p:cNvPr>
              <p:cNvSpPr txBox="1">
                <a:spLocks noRot="1" noChangeAspect="1" noMove="1" noResize="1" noEditPoints="1" noAdjustHandles="1" noChangeArrowheads="1" noChangeShapeType="1" noTextEdit="1"/>
              </p:cNvSpPr>
              <p:nvPr/>
            </p:nvSpPr>
            <p:spPr>
              <a:xfrm>
                <a:off x="10204425" y="2554718"/>
                <a:ext cx="1899302" cy="40479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8" name="ZoneTexte 67">
                <a:extLst>
                  <a:ext uri="{FF2B5EF4-FFF2-40B4-BE49-F238E27FC236}">
                    <a16:creationId xmlns:a16="http://schemas.microsoft.com/office/drawing/2014/main" id="{C325B0A7-33BA-4858-ADCE-ABE3B4A1CAEF}"/>
                  </a:ext>
                </a:extLst>
              </p:cNvPr>
              <p:cNvSpPr txBox="1"/>
              <p:nvPr/>
            </p:nvSpPr>
            <p:spPr>
              <a:xfrm>
                <a:off x="10089013" y="5190190"/>
                <a:ext cx="212724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𝐷𝑒𝑠𝑖𝑛𝑔</m:t>
                      </m:r>
                      <m:r>
                        <a:rPr lang="fr-FR" b="0" i="1" smtClean="0">
                          <a:latin typeface="Cambria Math" panose="02040503050406030204" pitchFamily="18" charset="0"/>
                        </a:rPr>
                        <m:t> </m:t>
                      </m:r>
                      <m:r>
                        <a:rPr lang="fr-FR" b="0" i="1" smtClean="0">
                          <a:latin typeface="Cambria Math" panose="02040503050406030204" pitchFamily="18" charset="0"/>
                        </a:rPr>
                        <m:t>𝑟𝑢𝑙𝑒</m:t>
                      </m:r>
                      <m:r>
                        <a:rPr lang="fr-FR" b="0" i="1" smtClean="0">
                          <a:latin typeface="Cambria Math" panose="02040503050406030204" pitchFamily="18" charset="0"/>
                        </a:rPr>
                        <m:t>= </m:t>
                      </m:r>
                      <m:acc>
                        <m:accPr>
                          <m:chr m:val="⃗"/>
                          <m:ctrlPr>
                            <a:rPr lang="fr-FR" i="1" smtClean="0">
                              <a:latin typeface="Cambria Math" panose="02040503050406030204" pitchFamily="18" charset="0"/>
                            </a:rPr>
                          </m:ctrlPr>
                        </m:accPr>
                        <m:e>
                          <m:r>
                            <a:rPr lang="fr-FR" b="0" i="1" smtClean="0">
                              <a:latin typeface="Cambria Math" panose="02040503050406030204" pitchFamily="18" charset="0"/>
                            </a:rPr>
                            <m:t>𝐷𝑅</m:t>
                          </m:r>
                        </m:e>
                      </m:acc>
                    </m:oMath>
                  </m:oMathPara>
                </a14:m>
                <a:endParaRPr lang="fr-FR" dirty="0">
                  <a:latin typeface="Book Antiqua" panose="02040602050305030304" pitchFamily="18" charset="0"/>
                </a:endParaRPr>
              </a:p>
            </p:txBody>
          </p:sp>
        </mc:Choice>
        <mc:Fallback xmlns="">
          <p:sp>
            <p:nvSpPr>
              <p:cNvPr id="68" name="ZoneTexte 67">
                <a:extLst>
                  <a:ext uri="{FF2B5EF4-FFF2-40B4-BE49-F238E27FC236}">
                    <a16:creationId xmlns:a16="http://schemas.microsoft.com/office/drawing/2014/main" id="{C325B0A7-33BA-4858-ADCE-ABE3B4A1CAEF}"/>
                  </a:ext>
                </a:extLst>
              </p:cNvPr>
              <p:cNvSpPr txBox="1">
                <a:spLocks noRot="1" noChangeAspect="1" noMove="1" noResize="1" noEditPoints="1" noAdjustHandles="1" noChangeArrowheads="1" noChangeShapeType="1" noTextEdit="1"/>
              </p:cNvSpPr>
              <p:nvPr/>
            </p:nvSpPr>
            <p:spPr>
              <a:xfrm>
                <a:off x="10089013" y="5190190"/>
                <a:ext cx="2127249" cy="402931"/>
              </a:xfrm>
              <a:prstGeom prst="rect">
                <a:avLst/>
              </a:prstGeom>
              <a:blipFill>
                <a:blip r:embed="rId6"/>
                <a:stretch>
                  <a:fillRect b="-11940"/>
                </a:stretch>
              </a:blipFill>
            </p:spPr>
            <p:txBody>
              <a:bodyPr/>
              <a:lstStyle/>
              <a:p>
                <a:r>
                  <a:rPr lang="fr-FR">
                    <a:noFill/>
                  </a:rPr>
                  <a:t> </a:t>
                </a:r>
              </a:p>
            </p:txBody>
          </p:sp>
        </mc:Fallback>
      </mc:AlternateContent>
      <p:pic>
        <p:nvPicPr>
          <p:cNvPr id="69" name="Image 68">
            <a:extLst>
              <a:ext uri="{FF2B5EF4-FFF2-40B4-BE49-F238E27FC236}">
                <a16:creationId xmlns:a16="http://schemas.microsoft.com/office/drawing/2014/main" id="{9F3BC7E0-17B2-459C-A751-6020ABB909E9}"/>
              </a:ext>
            </a:extLst>
          </p:cNvPr>
          <p:cNvPicPr>
            <a:picLocks noChangeAspect="1"/>
          </p:cNvPicPr>
          <p:nvPr/>
        </p:nvPicPr>
        <p:blipFill>
          <a:blip r:embed="rId7"/>
          <a:stretch>
            <a:fillRect/>
          </a:stretch>
        </p:blipFill>
        <p:spPr>
          <a:xfrm>
            <a:off x="5871399" y="3313726"/>
            <a:ext cx="1412172" cy="274936"/>
          </a:xfrm>
          <a:prstGeom prst="rect">
            <a:avLst/>
          </a:prstGeom>
        </p:spPr>
      </p:pic>
      <p:sp>
        <p:nvSpPr>
          <p:cNvPr id="75" name="ZoneTexte 74">
            <a:extLst>
              <a:ext uri="{FF2B5EF4-FFF2-40B4-BE49-F238E27FC236}">
                <a16:creationId xmlns:a16="http://schemas.microsoft.com/office/drawing/2014/main" id="{24F598B8-C010-4A20-9B5B-6C8879C0D081}"/>
              </a:ext>
            </a:extLst>
          </p:cNvPr>
          <p:cNvSpPr txBox="1"/>
          <p:nvPr/>
        </p:nvSpPr>
        <p:spPr>
          <a:xfrm>
            <a:off x="1310373" y="6472451"/>
            <a:ext cx="1882438" cy="400110"/>
          </a:xfrm>
          <a:prstGeom prst="rect">
            <a:avLst/>
          </a:prstGeom>
          <a:noFill/>
        </p:spPr>
        <p:txBody>
          <a:bodyPr wrap="none" rtlCol="0">
            <a:spAutoFit/>
          </a:bodyPr>
          <a:lstStyle/>
          <a:p>
            <a:r>
              <a:rPr lang="fr-FR" sz="2000" dirty="0">
                <a:latin typeface="Times New Roman" panose="02020603050405020304" pitchFamily="18" charset="0"/>
                <a:cs typeface="Times New Roman" panose="02020603050405020304" pitchFamily="18" charset="0"/>
              </a:rPr>
              <a:t>DFAM ontology</a:t>
            </a:r>
          </a:p>
        </p:txBody>
      </p:sp>
      <p:grpSp>
        <p:nvGrpSpPr>
          <p:cNvPr id="91" name="Groupe 90">
            <a:extLst>
              <a:ext uri="{FF2B5EF4-FFF2-40B4-BE49-F238E27FC236}">
                <a16:creationId xmlns:a16="http://schemas.microsoft.com/office/drawing/2014/main" id="{CE2959B1-B2F6-4775-94DA-03583D4ABB14}"/>
              </a:ext>
            </a:extLst>
          </p:cNvPr>
          <p:cNvGrpSpPr/>
          <p:nvPr/>
        </p:nvGrpSpPr>
        <p:grpSpPr>
          <a:xfrm>
            <a:off x="5803869" y="1140879"/>
            <a:ext cx="4236609" cy="1854545"/>
            <a:chOff x="5803869" y="1140879"/>
            <a:chExt cx="4236609" cy="1854545"/>
          </a:xfrm>
        </p:grpSpPr>
        <p:sp>
          <p:nvSpPr>
            <p:cNvPr id="76" name="Rectangle 75">
              <a:extLst>
                <a:ext uri="{FF2B5EF4-FFF2-40B4-BE49-F238E27FC236}">
                  <a16:creationId xmlns:a16="http://schemas.microsoft.com/office/drawing/2014/main" id="{0E15719D-8872-4620-96D5-9A947F9A4533}"/>
                </a:ext>
              </a:extLst>
            </p:cNvPr>
            <p:cNvSpPr/>
            <p:nvPr/>
          </p:nvSpPr>
          <p:spPr>
            <a:xfrm>
              <a:off x="5803869" y="1512956"/>
              <a:ext cx="4236609" cy="1482468"/>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77" name="ZoneTexte 76">
              <a:extLst>
                <a:ext uri="{FF2B5EF4-FFF2-40B4-BE49-F238E27FC236}">
                  <a16:creationId xmlns:a16="http://schemas.microsoft.com/office/drawing/2014/main" id="{5C4A0CE6-2B20-46F0-B756-4F9C1ECEB2C4}"/>
                </a:ext>
              </a:extLst>
            </p:cNvPr>
            <p:cNvSpPr txBox="1"/>
            <p:nvPr/>
          </p:nvSpPr>
          <p:spPr>
            <a:xfrm>
              <a:off x="6011813" y="1140879"/>
              <a:ext cx="3916457"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Expanded representation of the sentence</a:t>
              </a:r>
            </a:p>
          </p:txBody>
        </p:sp>
      </p:grpSp>
      <p:pic>
        <p:nvPicPr>
          <p:cNvPr id="79" name="Image 78">
            <a:extLst>
              <a:ext uri="{FF2B5EF4-FFF2-40B4-BE49-F238E27FC236}">
                <a16:creationId xmlns:a16="http://schemas.microsoft.com/office/drawing/2014/main" id="{E6B08E64-7F7B-49C7-ABB8-E7A42C316AD9}"/>
              </a:ext>
            </a:extLst>
          </p:cNvPr>
          <p:cNvPicPr>
            <a:picLocks noChangeAspect="1"/>
          </p:cNvPicPr>
          <p:nvPr/>
        </p:nvPicPr>
        <p:blipFill rotWithShape="1">
          <a:blip r:embed="rId8"/>
          <a:srcRect l="4224"/>
          <a:stretch/>
        </p:blipFill>
        <p:spPr>
          <a:xfrm>
            <a:off x="1440351" y="5254788"/>
            <a:ext cx="1681513" cy="1187206"/>
          </a:xfrm>
          <a:prstGeom prst="rect">
            <a:avLst/>
          </a:prstGeom>
          <a:ln>
            <a:solidFill>
              <a:schemeClr val="tx1"/>
            </a:solidFill>
          </a:ln>
        </p:spPr>
      </p:pic>
      <p:pic>
        <p:nvPicPr>
          <p:cNvPr id="81" name="Image 80">
            <a:extLst>
              <a:ext uri="{FF2B5EF4-FFF2-40B4-BE49-F238E27FC236}">
                <a16:creationId xmlns:a16="http://schemas.microsoft.com/office/drawing/2014/main" id="{77235EBD-D42F-453E-B463-63ABB245FF63}"/>
              </a:ext>
            </a:extLst>
          </p:cNvPr>
          <p:cNvPicPr>
            <a:picLocks noChangeAspect="1"/>
          </p:cNvPicPr>
          <p:nvPr/>
        </p:nvPicPr>
        <p:blipFill>
          <a:blip r:embed="rId7"/>
          <a:stretch>
            <a:fillRect/>
          </a:stretch>
        </p:blipFill>
        <p:spPr>
          <a:xfrm>
            <a:off x="3447593" y="6409937"/>
            <a:ext cx="1453326" cy="282948"/>
          </a:xfrm>
          <a:prstGeom prst="rect">
            <a:avLst/>
          </a:prstGeom>
        </p:spPr>
      </p:pic>
      <p:pic>
        <p:nvPicPr>
          <p:cNvPr id="82" name="Image 81">
            <a:extLst>
              <a:ext uri="{FF2B5EF4-FFF2-40B4-BE49-F238E27FC236}">
                <a16:creationId xmlns:a16="http://schemas.microsoft.com/office/drawing/2014/main" id="{A42EB364-51A0-4C8E-B9AC-830D3E28D7D1}"/>
              </a:ext>
            </a:extLst>
          </p:cNvPr>
          <p:cNvPicPr>
            <a:picLocks noChangeAspect="1"/>
          </p:cNvPicPr>
          <p:nvPr/>
        </p:nvPicPr>
        <p:blipFill>
          <a:blip r:embed="rId9"/>
          <a:stretch>
            <a:fillRect/>
          </a:stretch>
        </p:blipFill>
        <p:spPr>
          <a:xfrm>
            <a:off x="4836204" y="6189480"/>
            <a:ext cx="1847030" cy="518210"/>
          </a:xfrm>
          <a:prstGeom prst="rect">
            <a:avLst/>
          </a:prstGeom>
        </p:spPr>
      </p:pic>
      <p:pic>
        <p:nvPicPr>
          <p:cNvPr id="83" name="Image 82">
            <a:extLst>
              <a:ext uri="{FF2B5EF4-FFF2-40B4-BE49-F238E27FC236}">
                <a16:creationId xmlns:a16="http://schemas.microsoft.com/office/drawing/2014/main" id="{2B6FB749-741E-403F-B31A-0A66CE8EFFBF}"/>
              </a:ext>
            </a:extLst>
          </p:cNvPr>
          <p:cNvPicPr>
            <a:picLocks noChangeAspect="1"/>
          </p:cNvPicPr>
          <p:nvPr/>
        </p:nvPicPr>
        <p:blipFill rotWithShape="1">
          <a:blip r:embed="rId8"/>
          <a:srcRect l="4224"/>
          <a:stretch/>
        </p:blipFill>
        <p:spPr>
          <a:xfrm>
            <a:off x="6907001" y="6120375"/>
            <a:ext cx="649208" cy="458364"/>
          </a:xfrm>
          <a:prstGeom prst="rect">
            <a:avLst/>
          </a:prstGeom>
          <a:ln>
            <a:solidFill>
              <a:schemeClr val="tx1"/>
            </a:solidFill>
          </a:ln>
        </p:spPr>
      </p:pic>
      <p:sp>
        <p:nvSpPr>
          <p:cNvPr id="84" name="ZoneTexte 83">
            <a:extLst>
              <a:ext uri="{FF2B5EF4-FFF2-40B4-BE49-F238E27FC236}">
                <a16:creationId xmlns:a16="http://schemas.microsoft.com/office/drawing/2014/main" id="{DF68E2A8-A2CE-46BC-BECC-0822BBCCB60D}"/>
              </a:ext>
            </a:extLst>
          </p:cNvPr>
          <p:cNvSpPr txBox="1"/>
          <p:nvPr/>
        </p:nvSpPr>
        <p:spPr>
          <a:xfrm>
            <a:off x="6676859" y="6551411"/>
            <a:ext cx="1128835" cy="261610"/>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DFAM ontology</a:t>
            </a:r>
          </a:p>
        </p:txBody>
      </p:sp>
      <p:pic>
        <p:nvPicPr>
          <p:cNvPr id="85" name="Image 84">
            <a:extLst>
              <a:ext uri="{FF2B5EF4-FFF2-40B4-BE49-F238E27FC236}">
                <a16:creationId xmlns:a16="http://schemas.microsoft.com/office/drawing/2014/main" id="{A97EB009-34E9-43B2-90C1-AE5041B08938}"/>
              </a:ext>
            </a:extLst>
          </p:cNvPr>
          <p:cNvPicPr>
            <a:picLocks noChangeAspect="1"/>
          </p:cNvPicPr>
          <p:nvPr/>
        </p:nvPicPr>
        <p:blipFill rotWithShape="1">
          <a:blip r:embed="rId8"/>
          <a:srcRect l="4224"/>
          <a:stretch/>
        </p:blipFill>
        <p:spPr>
          <a:xfrm>
            <a:off x="8736486" y="3076694"/>
            <a:ext cx="1045068" cy="737855"/>
          </a:xfrm>
          <a:prstGeom prst="rect">
            <a:avLst/>
          </a:prstGeom>
          <a:ln>
            <a:solidFill>
              <a:schemeClr val="tx1"/>
            </a:solidFill>
          </a:ln>
        </p:spPr>
      </p:pic>
      <p:pic>
        <p:nvPicPr>
          <p:cNvPr id="86" name="Image 85">
            <a:extLst>
              <a:ext uri="{FF2B5EF4-FFF2-40B4-BE49-F238E27FC236}">
                <a16:creationId xmlns:a16="http://schemas.microsoft.com/office/drawing/2014/main" id="{D827A055-BBF8-49B9-ADA1-D6C91201A178}"/>
              </a:ext>
            </a:extLst>
          </p:cNvPr>
          <p:cNvPicPr>
            <a:picLocks noChangeAspect="1"/>
          </p:cNvPicPr>
          <p:nvPr/>
        </p:nvPicPr>
        <p:blipFill>
          <a:blip r:embed="rId9"/>
          <a:stretch>
            <a:fillRect/>
          </a:stretch>
        </p:blipFill>
        <p:spPr>
          <a:xfrm>
            <a:off x="7303463" y="3094015"/>
            <a:ext cx="1373584" cy="385378"/>
          </a:xfrm>
          <a:prstGeom prst="rect">
            <a:avLst/>
          </a:prstGeom>
        </p:spPr>
      </p:pic>
      <p:sp>
        <p:nvSpPr>
          <p:cNvPr id="87" name="ZoneTexte 86">
            <a:extLst>
              <a:ext uri="{FF2B5EF4-FFF2-40B4-BE49-F238E27FC236}">
                <a16:creationId xmlns:a16="http://schemas.microsoft.com/office/drawing/2014/main" id="{27E1FB56-3F26-41E4-8713-8166E4A52404}"/>
              </a:ext>
            </a:extLst>
          </p:cNvPr>
          <p:cNvSpPr txBox="1"/>
          <p:nvPr/>
        </p:nvSpPr>
        <p:spPr>
          <a:xfrm>
            <a:off x="8706004" y="3779603"/>
            <a:ext cx="1128835" cy="261610"/>
          </a:xfrm>
          <a:prstGeom prst="rect">
            <a:avLst/>
          </a:prstGeom>
          <a:noFill/>
        </p:spPr>
        <p:txBody>
          <a:bodyPr wrap="none" rtlCol="0">
            <a:spAutoFit/>
          </a:bodyPr>
          <a:lstStyle/>
          <a:p>
            <a:r>
              <a:rPr lang="fr-FR" sz="1100" dirty="0">
                <a:latin typeface="Times New Roman" panose="02020603050405020304" pitchFamily="18" charset="0"/>
                <a:cs typeface="Times New Roman" panose="02020603050405020304" pitchFamily="18" charset="0"/>
              </a:rPr>
              <a:t>DFAM ontology</a:t>
            </a:r>
          </a:p>
        </p:txBody>
      </p:sp>
      <p:grpSp>
        <p:nvGrpSpPr>
          <p:cNvPr id="88" name="Groupe 87">
            <a:extLst>
              <a:ext uri="{FF2B5EF4-FFF2-40B4-BE49-F238E27FC236}">
                <a16:creationId xmlns:a16="http://schemas.microsoft.com/office/drawing/2014/main" id="{A1D6D8E9-816E-4D62-AD6B-B74150A24937}"/>
              </a:ext>
            </a:extLst>
          </p:cNvPr>
          <p:cNvGrpSpPr/>
          <p:nvPr/>
        </p:nvGrpSpPr>
        <p:grpSpPr>
          <a:xfrm>
            <a:off x="3777758" y="3734326"/>
            <a:ext cx="4557723" cy="1777852"/>
            <a:chOff x="5634017" y="1133489"/>
            <a:chExt cx="4557723" cy="1777852"/>
          </a:xfrm>
        </p:grpSpPr>
        <p:sp>
          <p:nvSpPr>
            <p:cNvPr id="89" name="Rectangle 88">
              <a:extLst>
                <a:ext uri="{FF2B5EF4-FFF2-40B4-BE49-F238E27FC236}">
                  <a16:creationId xmlns:a16="http://schemas.microsoft.com/office/drawing/2014/main" id="{D6AEB445-5B48-4E8F-AEE9-FAA6554E3A44}"/>
                </a:ext>
              </a:extLst>
            </p:cNvPr>
            <p:cNvSpPr/>
            <p:nvPr/>
          </p:nvSpPr>
          <p:spPr>
            <a:xfrm>
              <a:off x="5803869" y="1512956"/>
              <a:ext cx="4236609" cy="1398385"/>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2" name="ZoneTexte 91">
              <a:extLst>
                <a:ext uri="{FF2B5EF4-FFF2-40B4-BE49-F238E27FC236}">
                  <a16:creationId xmlns:a16="http://schemas.microsoft.com/office/drawing/2014/main" id="{43211D7F-412F-4D6C-AD2F-1FBD8D668B3B}"/>
                </a:ext>
              </a:extLst>
            </p:cNvPr>
            <p:cNvSpPr txBox="1"/>
            <p:nvPr/>
          </p:nvSpPr>
          <p:spPr>
            <a:xfrm>
              <a:off x="5634017" y="1133489"/>
              <a:ext cx="4557723"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Expanded representation of the AM design rule</a:t>
              </a:r>
            </a:p>
          </p:txBody>
        </p:sp>
      </p:grpSp>
      <p:sp>
        <p:nvSpPr>
          <p:cNvPr id="93" name="Rectangle 92">
            <a:extLst>
              <a:ext uri="{FF2B5EF4-FFF2-40B4-BE49-F238E27FC236}">
                <a16:creationId xmlns:a16="http://schemas.microsoft.com/office/drawing/2014/main" id="{09329232-B34E-4E34-A9BF-748906FBA59C}"/>
              </a:ext>
            </a:extLst>
          </p:cNvPr>
          <p:cNvSpPr/>
          <p:nvPr/>
        </p:nvSpPr>
        <p:spPr>
          <a:xfrm>
            <a:off x="4348867" y="4379864"/>
            <a:ext cx="1416031" cy="293566"/>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solidFill>
                  <a:schemeClr val="bg1"/>
                </a:solidFill>
              </a:rPr>
              <a:t>RECTANGULAR</a:t>
            </a:r>
          </a:p>
        </p:txBody>
      </p:sp>
      <p:sp>
        <p:nvSpPr>
          <p:cNvPr id="94" name="Rectangle 93">
            <a:extLst>
              <a:ext uri="{FF2B5EF4-FFF2-40B4-BE49-F238E27FC236}">
                <a16:creationId xmlns:a16="http://schemas.microsoft.com/office/drawing/2014/main" id="{60D53673-A794-4AEB-BC75-571FA37EC651}"/>
              </a:ext>
            </a:extLst>
          </p:cNvPr>
          <p:cNvSpPr/>
          <p:nvPr/>
        </p:nvSpPr>
        <p:spPr>
          <a:xfrm>
            <a:off x="5877626" y="4378533"/>
            <a:ext cx="876559" cy="293566"/>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solidFill>
                  <a:schemeClr val="bg1"/>
                </a:solidFill>
              </a:rPr>
              <a:t>BARS</a:t>
            </a:r>
          </a:p>
        </p:txBody>
      </p:sp>
      <p:sp>
        <p:nvSpPr>
          <p:cNvPr id="95" name="Rectangle 94">
            <a:extLst>
              <a:ext uri="{FF2B5EF4-FFF2-40B4-BE49-F238E27FC236}">
                <a16:creationId xmlns:a16="http://schemas.microsoft.com/office/drawing/2014/main" id="{311F4D2F-DE31-415D-B141-DD15A82F49A6}"/>
              </a:ext>
            </a:extLst>
          </p:cNvPr>
          <p:cNvSpPr/>
          <p:nvPr/>
        </p:nvSpPr>
        <p:spPr>
          <a:xfrm>
            <a:off x="6943978" y="4388891"/>
            <a:ext cx="876559" cy="293566"/>
          </a:xfrm>
          <a:prstGeom prst="rect">
            <a:avLst/>
          </a:prstGeom>
          <a:solidFill>
            <a:schemeClr val="accent1"/>
          </a:soli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solidFill>
                  <a:schemeClr val="bg1"/>
                </a:solidFill>
              </a:rPr>
              <a:t>THIN</a:t>
            </a:r>
          </a:p>
        </p:txBody>
      </p:sp>
      <p:cxnSp>
        <p:nvCxnSpPr>
          <p:cNvPr id="73" name="Connecteur : en angle 72">
            <a:extLst>
              <a:ext uri="{FF2B5EF4-FFF2-40B4-BE49-F238E27FC236}">
                <a16:creationId xmlns:a16="http://schemas.microsoft.com/office/drawing/2014/main" id="{0C50C7A7-5332-4DF6-8E04-BD4008C8E2CE}"/>
              </a:ext>
            </a:extLst>
          </p:cNvPr>
          <p:cNvCxnSpPr>
            <a:cxnSpLocks/>
          </p:cNvCxnSpPr>
          <p:nvPr/>
        </p:nvCxnSpPr>
        <p:spPr>
          <a:xfrm>
            <a:off x="10109008" y="2235842"/>
            <a:ext cx="1113598" cy="30052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96" name="Connecteur : en angle 95">
            <a:extLst>
              <a:ext uri="{FF2B5EF4-FFF2-40B4-BE49-F238E27FC236}">
                <a16:creationId xmlns:a16="http://schemas.microsoft.com/office/drawing/2014/main" id="{75382B33-C74F-4474-AFD2-121C52588198}"/>
              </a:ext>
            </a:extLst>
          </p:cNvPr>
          <p:cNvCxnSpPr>
            <a:cxnSpLocks/>
            <a:stCxn id="89" idx="3"/>
            <a:endCxn id="68" idx="1"/>
          </p:cNvCxnSpPr>
          <p:nvPr/>
        </p:nvCxnSpPr>
        <p:spPr>
          <a:xfrm>
            <a:off x="8184219" y="4812986"/>
            <a:ext cx="1904794" cy="57867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0" name="Rectangle 99">
            <a:extLst>
              <a:ext uri="{FF2B5EF4-FFF2-40B4-BE49-F238E27FC236}">
                <a16:creationId xmlns:a16="http://schemas.microsoft.com/office/drawing/2014/main" id="{F54BD35B-2382-4433-A882-13B52C607B43}"/>
              </a:ext>
            </a:extLst>
          </p:cNvPr>
          <p:cNvSpPr/>
          <p:nvPr/>
        </p:nvSpPr>
        <p:spPr>
          <a:xfrm>
            <a:off x="7094397" y="2589052"/>
            <a:ext cx="778138" cy="31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SHAPE</a:t>
            </a:r>
          </a:p>
        </p:txBody>
      </p:sp>
      <p:sp>
        <p:nvSpPr>
          <p:cNvPr id="101" name="Rectangle 100">
            <a:extLst>
              <a:ext uri="{FF2B5EF4-FFF2-40B4-BE49-F238E27FC236}">
                <a16:creationId xmlns:a16="http://schemas.microsoft.com/office/drawing/2014/main" id="{5D0C82CE-EDA2-438A-9A64-30092DD75C84}"/>
              </a:ext>
            </a:extLst>
          </p:cNvPr>
          <p:cNvSpPr/>
          <p:nvPr/>
        </p:nvSpPr>
        <p:spPr>
          <a:xfrm>
            <a:off x="9190098" y="2576978"/>
            <a:ext cx="734968" cy="31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WALL</a:t>
            </a:r>
          </a:p>
        </p:txBody>
      </p:sp>
      <p:sp>
        <p:nvSpPr>
          <p:cNvPr id="102" name="Rectangle 101">
            <a:extLst>
              <a:ext uri="{FF2B5EF4-FFF2-40B4-BE49-F238E27FC236}">
                <a16:creationId xmlns:a16="http://schemas.microsoft.com/office/drawing/2014/main" id="{B0C2CA08-2C93-4BCF-8694-C3BC1C8F02E4}"/>
              </a:ext>
            </a:extLst>
          </p:cNvPr>
          <p:cNvSpPr/>
          <p:nvPr/>
        </p:nvSpPr>
        <p:spPr>
          <a:xfrm>
            <a:off x="7944453" y="2588986"/>
            <a:ext cx="1164410" cy="31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VEGETEBAL</a:t>
            </a:r>
          </a:p>
        </p:txBody>
      </p:sp>
      <p:sp>
        <p:nvSpPr>
          <p:cNvPr id="103" name="Rectangle 102">
            <a:extLst>
              <a:ext uri="{FF2B5EF4-FFF2-40B4-BE49-F238E27FC236}">
                <a16:creationId xmlns:a16="http://schemas.microsoft.com/office/drawing/2014/main" id="{AAD4BB28-54D7-49D2-97DF-FAD306109647}"/>
              </a:ext>
            </a:extLst>
          </p:cNvPr>
          <p:cNvSpPr/>
          <p:nvPr/>
        </p:nvSpPr>
        <p:spPr>
          <a:xfrm>
            <a:off x="6336514" y="2604398"/>
            <a:ext cx="693287" cy="31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JUICE</a:t>
            </a:r>
          </a:p>
        </p:txBody>
      </p:sp>
    </p:spTree>
    <p:extLst>
      <p:ext uri="{BB962C8B-B14F-4D97-AF65-F5344CB8AC3E}">
        <p14:creationId xmlns:p14="http://schemas.microsoft.com/office/powerpoint/2010/main" val="2057937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7" grpId="0" animBg="1"/>
      <p:bldP spid="49" grpId="0" animBg="1"/>
      <p:bldP spid="62" grpId="0"/>
      <p:bldP spid="67" grpId="0"/>
      <p:bldP spid="68" grpId="0"/>
      <p:bldP spid="84" grpId="0"/>
      <p:bldP spid="87" grpId="0"/>
      <p:bldP spid="93" grpId="0" animBg="1"/>
      <p:bldP spid="94" grpId="0" animBg="1"/>
      <p:bldP spid="95" grpId="0" animBg="1"/>
      <p:bldP spid="100" grpId="0" animBg="1"/>
      <p:bldP spid="101" grpId="0" animBg="1"/>
      <p:bldP spid="102" grpId="0" animBg="1"/>
      <p:bldP spid="10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B6D45E-3678-4B25-9321-F6D0ACE445A8}"/>
              </a:ext>
            </a:extLst>
          </p:cNvPr>
          <p:cNvSpPr>
            <a:spLocks noGrp="1"/>
          </p:cNvSpPr>
          <p:nvPr>
            <p:ph type="title"/>
          </p:nvPr>
        </p:nvSpPr>
        <p:spPr>
          <a:xfrm rot="16200000">
            <a:off x="-2954427" y="3175264"/>
            <a:ext cx="6706127" cy="546099"/>
          </a:xfrm>
        </p:spPr>
        <p:txBody>
          <a:bodyPr/>
          <a:lstStyle/>
          <a:p>
            <a:r>
              <a:rPr lang="fr-FR" sz="2800" dirty="0"/>
              <a:t>Architecture global de l’outil DREAM</a:t>
            </a:r>
          </a:p>
        </p:txBody>
      </p:sp>
      <p:sp>
        <p:nvSpPr>
          <p:cNvPr id="3" name="Espace réservé du numéro de diapositive 2">
            <a:extLst>
              <a:ext uri="{FF2B5EF4-FFF2-40B4-BE49-F238E27FC236}">
                <a16:creationId xmlns:a16="http://schemas.microsoft.com/office/drawing/2014/main" id="{F607125E-05F3-472C-8C84-AEA41E9E2911}"/>
              </a:ext>
            </a:extLst>
          </p:cNvPr>
          <p:cNvSpPr>
            <a:spLocks noGrp="1"/>
          </p:cNvSpPr>
          <p:nvPr>
            <p:ph type="sldNum" sz="quarter" idx="12"/>
          </p:nvPr>
        </p:nvSpPr>
        <p:spPr/>
        <p:txBody>
          <a:bodyPr/>
          <a:lstStyle/>
          <a:p>
            <a:fld id="{FCF69155-6916-4558-BD22-D72EE30DCDE9}" type="slidenum">
              <a:rPr lang="fr-FR" smtClean="0"/>
              <a:pPr/>
              <a:t>21</a:t>
            </a:fld>
            <a:endParaRPr lang="fr-FR" dirty="0"/>
          </a:p>
        </p:txBody>
      </p:sp>
      <p:grpSp>
        <p:nvGrpSpPr>
          <p:cNvPr id="5" name="Groupe 4">
            <a:extLst>
              <a:ext uri="{FF2B5EF4-FFF2-40B4-BE49-F238E27FC236}">
                <a16:creationId xmlns:a16="http://schemas.microsoft.com/office/drawing/2014/main" id="{9EC49D97-D89B-460A-B9DF-0572880B8F06}"/>
              </a:ext>
            </a:extLst>
          </p:cNvPr>
          <p:cNvGrpSpPr/>
          <p:nvPr/>
        </p:nvGrpSpPr>
        <p:grpSpPr>
          <a:xfrm>
            <a:off x="1030762" y="1974977"/>
            <a:ext cx="11035652" cy="3621532"/>
            <a:chOff x="774701" y="1515961"/>
            <a:chExt cx="11035652" cy="3621532"/>
          </a:xfrm>
        </p:grpSpPr>
        <p:pic>
          <p:nvPicPr>
            <p:cNvPr id="6" name="Image 5">
              <a:extLst>
                <a:ext uri="{FF2B5EF4-FFF2-40B4-BE49-F238E27FC236}">
                  <a16:creationId xmlns:a16="http://schemas.microsoft.com/office/drawing/2014/main" id="{673D3961-122B-41AC-BE97-E5E2B62D143D}"/>
                </a:ext>
              </a:extLst>
            </p:cNvPr>
            <p:cNvPicPr>
              <a:picLocks noChangeAspect="1"/>
            </p:cNvPicPr>
            <p:nvPr/>
          </p:nvPicPr>
          <p:blipFill>
            <a:blip r:embed="rId2"/>
            <a:stretch>
              <a:fillRect/>
            </a:stretch>
          </p:blipFill>
          <p:spPr>
            <a:xfrm>
              <a:off x="774701" y="1540472"/>
              <a:ext cx="909058" cy="1298121"/>
            </a:xfrm>
            <a:prstGeom prst="rect">
              <a:avLst/>
            </a:prstGeom>
            <a:ln w="12700">
              <a:solidFill>
                <a:schemeClr val="tx1"/>
              </a:solidFill>
            </a:ln>
          </p:spPr>
        </p:pic>
        <p:pic>
          <p:nvPicPr>
            <p:cNvPr id="7" name="Picture 2">
              <a:extLst>
                <a:ext uri="{FF2B5EF4-FFF2-40B4-BE49-F238E27FC236}">
                  <a16:creationId xmlns:a16="http://schemas.microsoft.com/office/drawing/2014/main" id="{CFE6E3D6-4D5C-46AE-8A62-D0589D1B4F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3" t="4189" r="60570" b="85104"/>
            <a:stretch/>
          </p:blipFill>
          <p:spPr bwMode="auto">
            <a:xfrm>
              <a:off x="2749070" y="2208251"/>
              <a:ext cx="1939465" cy="3107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Word2vec : NLP &amp; Word Embedding | DataScientest">
              <a:extLst>
                <a:ext uri="{FF2B5EF4-FFF2-40B4-BE49-F238E27FC236}">
                  <a16:creationId xmlns:a16="http://schemas.microsoft.com/office/drawing/2014/main" id="{04A45E02-328C-49A7-A12F-7108DCF85D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60" t="6492" r="74549" b="79687"/>
            <a:stretch/>
          </p:blipFill>
          <p:spPr bwMode="auto">
            <a:xfrm>
              <a:off x="2995149" y="3000547"/>
              <a:ext cx="1483784" cy="4091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A230A16-72B6-4AD1-B3C9-51E67BC51612}"/>
                </a:ext>
              </a:extLst>
            </p:cNvPr>
            <p:cNvSpPr/>
            <p:nvPr/>
          </p:nvSpPr>
          <p:spPr>
            <a:xfrm>
              <a:off x="2701695" y="1849945"/>
              <a:ext cx="2036788" cy="163946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400" dirty="0">
                  <a:latin typeface="Times New Roman" panose="02020603050405020304" pitchFamily="18" charset="0"/>
                  <a:cs typeface="Times New Roman" panose="02020603050405020304" pitchFamily="18" charset="0"/>
                </a:rPr>
                <a:t>Analyse sémantique</a:t>
              </a:r>
            </a:p>
            <a:p>
              <a:pPr algn="ctr"/>
              <a:endParaRPr lang="fr-FR" sz="1400" dirty="0">
                <a:latin typeface="Times New Roman" panose="02020603050405020304" pitchFamily="18" charset="0"/>
                <a:cs typeface="Times New Roman" panose="02020603050405020304" pitchFamily="18" charset="0"/>
              </a:endParaRPr>
            </a:p>
            <a:p>
              <a:pPr algn="ctr"/>
              <a:endParaRPr lang="fr-FR" sz="1400" dirty="0">
                <a:latin typeface="Book Antiqua" panose="02040602050305030304" pitchFamily="18" charset="0"/>
              </a:endParaRPr>
            </a:p>
            <a:p>
              <a:pPr algn="ctr"/>
              <a:endParaRPr lang="fr-FR" sz="1400" dirty="0">
                <a:latin typeface="Book Antiqua" panose="02040602050305030304" pitchFamily="18" charset="0"/>
              </a:endParaRPr>
            </a:p>
            <a:p>
              <a:pPr algn="ctr"/>
              <a:endParaRPr lang="fr-FR" sz="1400" dirty="0">
                <a:latin typeface="Book Antiqua" panose="02040602050305030304" pitchFamily="18" charset="0"/>
              </a:endParaRPr>
            </a:p>
            <a:p>
              <a:pPr algn="ctr"/>
              <a:endParaRPr lang="fr-FR" sz="1400" dirty="0">
                <a:latin typeface="Book Antiqua" panose="02040602050305030304" pitchFamily="18" charset="0"/>
              </a:endParaRPr>
            </a:p>
            <a:p>
              <a:pPr algn="ctr"/>
              <a:endParaRPr lang="fr-FR" sz="1400" dirty="0">
                <a:latin typeface="Book Antiqua" panose="02040602050305030304" pitchFamily="18" charset="0"/>
              </a:endParaRPr>
            </a:p>
          </p:txBody>
        </p:sp>
        <p:pic>
          <p:nvPicPr>
            <p:cNvPr id="10" name="Picture 4">
              <a:extLst>
                <a:ext uri="{FF2B5EF4-FFF2-40B4-BE49-F238E27FC236}">
                  <a16:creationId xmlns:a16="http://schemas.microsoft.com/office/drawing/2014/main" id="{EC0C9BFC-64F3-4543-836B-16A6173C4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0711" y="4622817"/>
              <a:ext cx="1337932" cy="3961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CD404EA-A193-4164-A784-4CD68369A101}"/>
                </a:ext>
              </a:extLst>
            </p:cNvPr>
            <p:cNvSpPr/>
            <p:nvPr/>
          </p:nvSpPr>
          <p:spPr>
            <a:xfrm>
              <a:off x="2508061" y="1515961"/>
              <a:ext cx="7072684" cy="3495774"/>
            </a:xfrm>
            <a:prstGeom prst="rect">
              <a:avLst/>
            </a:prstGeom>
            <a:noFill/>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nvGrpSpPr>
            <p:cNvPr id="12" name="Groupe 11">
              <a:extLst>
                <a:ext uri="{FF2B5EF4-FFF2-40B4-BE49-F238E27FC236}">
                  <a16:creationId xmlns:a16="http://schemas.microsoft.com/office/drawing/2014/main" id="{849B03C1-7747-4DD7-9AD9-91F202351EEE}"/>
                </a:ext>
              </a:extLst>
            </p:cNvPr>
            <p:cNvGrpSpPr/>
            <p:nvPr/>
          </p:nvGrpSpPr>
          <p:grpSpPr>
            <a:xfrm>
              <a:off x="6324754" y="2023887"/>
              <a:ext cx="2397450" cy="1780281"/>
              <a:chOff x="7840519" y="3616788"/>
              <a:chExt cx="2781051" cy="2122872"/>
            </a:xfrm>
          </p:grpSpPr>
          <p:sp>
            <p:nvSpPr>
              <p:cNvPr id="47" name="Rectangle 46">
                <a:extLst>
                  <a:ext uri="{FF2B5EF4-FFF2-40B4-BE49-F238E27FC236}">
                    <a16:creationId xmlns:a16="http://schemas.microsoft.com/office/drawing/2014/main" id="{8F8CF0E0-D50C-4F12-A105-463D62C15286}"/>
                  </a:ext>
                </a:extLst>
              </p:cNvPr>
              <p:cNvSpPr/>
              <p:nvPr/>
            </p:nvSpPr>
            <p:spPr>
              <a:xfrm>
                <a:off x="8124990" y="4163035"/>
                <a:ext cx="1985993" cy="1095683"/>
              </a:xfrm>
              <a:prstGeom prst="rect">
                <a:avLst/>
              </a:prstGeom>
              <a:noFill/>
              <a:ln w="127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400" dirty="0">
                    <a:latin typeface="Book Antiqua" panose="02040602050305030304" pitchFamily="18" charset="0"/>
                  </a:rPr>
                  <a:t>Recommandation de règles de conception FA</a:t>
                </a:r>
                <a:endParaRPr lang="fr-FR" sz="1100" dirty="0">
                  <a:latin typeface="Book Antiqua" panose="02040602050305030304" pitchFamily="18" charset="0"/>
                </a:endParaRPr>
              </a:p>
            </p:txBody>
          </p:sp>
          <p:cxnSp>
            <p:nvCxnSpPr>
              <p:cNvPr id="48" name="Connecteur droit avec flèche 47">
                <a:extLst>
                  <a:ext uri="{FF2B5EF4-FFF2-40B4-BE49-F238E27FC236}">
                    <a16:creationId xmlns:a16="http://schemas.microsoft.com/office/drawing/2014/main" id="{51C18CE7-36CD-403A-82D7-4F53A48EEE71}"/>
                  </a:ext>
                </a:extLst>
              </p:cNvPr>
              <p:cNvCxnSpPr>
                <a:cxnSpLocks/>
                <a:stCxn id="58" idx="3"/>
                <a:endCxn id="47" idx="1"/>
              </p:cNvCxnSpPr>
              <p:nvPr/>
            </p:nvCxnSpPr>
            <p:spPr>
              <a:xfrm flipV="1">
                <a:off x="7840519" y="4710877"/>
                <a:ext cx="284471" cy="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9ECD86FD-448C-49EB-A158-4749880A4512}"/>
                  </a:ext>
                </a:extLst>
              </p:cNvPr>
              <p:cNvCxnSpPr>
                <a:cxnSpLocks/>
                <a:stCxn id="16" idx="1"/>
                <a:endCxn id="47" idx="3"/>
              </p:cNvCxnSpPr>
              <p:nvPr/>
            </p:nvCxnSpPr>
            <p:spPr>
              <a:xfrm flipH="1">
                <a:off x="10110983" y="3616788"/>
                <a:ext cx="497697" cy="1094089"/>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50" name="Connecteur droit 49">
                <a:extLst>
                  <a:ext uri="{FF2B5EF4-FFF2-40B4-BE49-F238E27FC236}">
                    <a16:creationId xmlns:a16="http://schemas.microsoft.com/office/drawing/2014/main" id="{A95BC666-DE47-47FC-B884-5BC39D4088DF}"/>
                  </a:ext>
                </a:extLst>
              </p:cNvPr>
              <p:cNvCxnSpPr>
                <a:cxnSpLocks/>
                <a:stCxn id="15" idx="1"/>
                <a:endCxn id="47" idx="3"/>
              </p:cNvCxnSpPr>
              <p:nvPr/>
            </p:nvCxnSpPr>
            <p:spPr>
              <a:xfrm flipH="1" flipV="1">
                <a:off x="10110983" y="4710877"/>
                <a:ext cx="510587" cy="102878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cxnSp>
          <p:nvCxnSpPr>
            <p:cNvPr id="13" name="Connecteur droit avec flèche 12">
              <a:extLst>
                <a:ext uri="{FF2B5EF4-FFF2-40B4-BE49-F238E27FC236}">
                  <a16:creationId xmlns:a16="http://schemas.microsoft.com/office/drawing/2014/main" id="{D624ED8F-80C3-4E0B-892A-73091305821A}"/>
                </a:ext>
              </a:extLst>
            </p:cNvPr>
            <p:cNvCxnSpPr>
              <a:cxnSpLocks/>
              <a:stCxn id="6" idx="3"/>
            </p:cNvCxnSpPr>
            <p:nvPr/>
          </p:nvCxnSpPr>
          <p:spPr>
            <a:xfrm>
              <a:off x="1683759" y="2189533"/>
              <a:ext cx="99755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2" descr="Open Context: Vocabularies + Ontologies">
              <a:extLst>
                <a:ext uri="{FF2B5EF4-FFF2-40B4-BE49-F238E27FC236}">
                  <a16:creationId xmlns:a16="http://schemas.microsoft.com/office/drawing/2014/main" id="{443D4844-2796-48BC-A578-8D35F7ACE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4185" y="4553192"/>
              <a:ext cx="430541" cy="426264"/>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que 14" descr="Point d’exclamation avec un remplissage uni">
              <a:extLst>
                <a:ext uri="{FF2B5EF4-FFF2-40B4-BE49-F238E27FC236}">
                  <a16:creationId xmlns:a16="http://schemas.microsoft.com/office/drawing/2014/main" id="{84499E4B-40BA-4C68-8F80-7B0A0F1904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2204" y="3449511"/>
              <a:ext cx="659182" cy="709314"/>
            </a:xfrm>
            <a:prstGeom prst="rect">
              <a:avLst/>
            </a:prstGeom>
          </p:spPr>
        </p:pic>
        <p:pic>
          <p:nvPicPr>
            <p:cNvPr id="16" name="Graphique 15" descr="Coche avec un remplissage uni">
              <a:extLst>
                <a:ext uri="{FF2B5EF4-FFF2-40B4-BE49-F238E27FC236}">
                  <a16:creationId xmlns:a16="http://schemas.microsoft.com/office/drawing/2014/main" id="{38604A3B-2469-4385-8A69-31C76E1BE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11092" y="1718065"/>
              <a:ext cx="611643" cy="611643"/>
            </a:xfrm>
            <a:prstGeom prst="rect">
              <a:avLst/>
            </a:prstGeom>
          </p:spPr>
        </p:pic>
        <p:pic>
          <p:nvPicPr>
            <p:cNvPr id="17" name="Graphique 16" descr="Point d’interrogation avec un remplissage uni">
              <a:extLst>
                <a:ext uri="{FF2B5EF4-FFF2-40B4-BE49-F238E27FC236}">
                  <a16:creationId xmlns:a16="http://schemas.microsoft.com/office/drawing/2014/main" id="{89D11F6C-ACA4-4CCC-9BF9-57E767972A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2180" y="2660038"/>
              <a:ext cx="552058" cy="600113"/>
            </a:xfrm>
            <a:prstGeom prst="rect">
              <a:avLst/>
            </a:prstGeom>
          </p:spPr>
        </p:pic>
        <p:cxnSp>
          <p:nvCxnSpPr>
            <p:cNvPr id="18" name="Connecteur droit 17">
              <a:extLst>
                <a:ext uri="{FF2B5EF4-FFF2-40B4-BE49-F238E27FC236}">
                  <a16:creationId xmlns:a16="http://schemas.microsoft.com/office/drawing/2014/main" id="{BAFA5D2B-C758-438D-A6E0-6F9D662423D4}"/>
                </a:ext>
              </a:extLst>
            </p:cNvPr>
            <p:cNvCxnSpPr>
              <a:cxnSpLocks/>
              <a:endCxn id="47" idx="3"/>
            </p:cNvCxnSpPr>
            <p:nvPr/>
          </p:nvCxnSpPr>
          <p:spPr>
            <a:xfrm flipH="1" flipV="1">
              <a:off x="8282045" y="2941411"/>
              <a:ext cx="396000" cy="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CDC3015E-F262-4809-B996-F34D3721FDAE}"/>
                </a:ext>
              </a:extLst>
            </p:cNvPr>
            <p:cNvCxnSpPr>
              <a:cxnSpLocks/>
              <a:endCxn id="38" idx="1"/>
            </p:cNvCxnSpPr>
            <p:nvPr/>
          </p:nvCxnSpPr>
          <p:spPr>
            <a:xfrm>
              <a:off x="9594762" y="2900701"/>
              <a:ext cx="4452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2">
              <a:extLst>
                <a:ext uri="{FF2B5EF4-FFF2-40B4-BE49-F238E27FC236}">
                  <a16:creationId xmlns:a16="http://schemas.microsoft.com/office/drawing/2014/main" id="{592C6751-A0F5-4608-8F37-13E4EBEF10D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45" t="9657" r="12976" b="10255"/>
            <a:stretch/>
          </p:blipFill>
          <p:spPr bwMode="auto">
            <a:xfrm>
              <a:off x="10605437" y="4420931"/>
              <a:ext cx="647605" cy="71656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avec flèche 20">
              <a:extLst>
                <a:ext uri="{FF2B5EF4-FFF2-40B4-BE49-F238E27FC236}">
                  <a16:creationId xmlns:a16="http://schemas.microsoft.com/office/drawing/2014/main" id="{5F7A4BF5-E6E3-40DC-AE67-5919634FCD8A}"/>
                </a:ext>
              </a:extLst>
            </p:cNvPr>
            <p:cNvCxnSpPr>
              <a:cxnSpLocks/>
              <a:stCxn id="38" idx="2"/>
              <a:endCxn id="20" idx="0"/>
            </p:cNvCxnSpPr>
            <p:nvPr/>
          </p:nvCxnSpPr>
          <p:spPr>
            <a:xfrm>
              <a:off x="10925205" y="4060427"/>
              <a:ext cx="4035" cy="360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6" descr="Library of additive manufacturing image free stock png files ▻▻▻ Clipart  Art 2019">
              <a:extLst>
                <a:ext uri="{FF2B5EF4-FFF2-40B4-BE49-F238E27FC236}">
                  <a16:creationId xmlns:a16="http://schemas.microsoft.com/office/drawing/2014/main" id="{C6901964-DE2A-4E87-8016-CD7AAB43DE2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1715" y="3476387"/>
              <a:ext cx="442932" cy="43692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e 22">
              <a:extLst>
                <a:ext uri="{FF2B5EF4-FFF2-40B4-BE49-F238E27FC236}">
                  <a16:creationId xmlns:a16="http://schemas.microsoft.com/office/drawing/2014/main" id="{491DB320-C57E-4398-B39E-377159779DF1}"/>
                </a:ext>
              </a:extLst>
            </p:cNvPr>
            <p:cNvGrpSpPr/>
            <p:nvPr/>
          </p:nvGrpSpPr>
          <p:grpSpPr>
            <a:xfrm>
              <a:off x="10040056" y="1784774"/>
              <a:ext cx="1770297" cy="2275653"/>
              <a:chOff x="9018770" y="2868620"/>
              <a:chExt cx="1770297" cy="2275653"/>
            </a:xfrm>
          </p:grpSpPr>
          <p:grpSp>
            <p:nvGrpSpPr>
              <p:cNvPr id="24" name="Groupe 23">
                <a:extLst>
                  <a:ext uri="{FF2B5EF4-FFF2-40B4-BE49-F238E27FC236}">
                    <a16:creationId xmlns:a16="http://schemas.microsoft.com/office/drawing/2014/main" id="{EC0B1D97-8F59-4EBA-BEA1-ED7F07881CE1}"/>
                  </a:ext>
                </a:extLst>
              </p:cNvPr>
              <p:cNvGrpSpPr/>
              <p:nvPr/>
            </p:nvGrpSpPr>
            <p:grpSpPr>
              <a:xfrm>
                <a:off x="9018770" y="2868620"/>
                <a:ext cx="1770297" cy="2275653"/>
                <a:chOff x="9935281" y="2509705"/>
                <a:chExt cx="1925480" cy="2388382"/>
              </a:xfrm>
            </p:grpSpPr>
            <p:grpSp>
              <p:nvGrpSpPr>
                <p:cNvPr id="26" name="Groupe 25">
                  <a:extLst>
                    <a:ext uri="{FF2B5EF4-FFF2-40B4-BE49-F238E27FC236}">
                      <a16:creationId xmlns:a16="http://schemas.microsoft.com/office/drawing/2014/main" id="{DD785869-ED89-4A9B-9B52-B24C82A2DC30}"/>
                    </a:ext>
                  </a:extLst>
                </p:cNvPr>
                <p:cNvGrpSpPr/>
                <p:nvPr/>
              </p:nvGrpSpPr>
              <p:grpSpPr>
                <a:xfrm>
                  <a:off x="9935281" y="2509705"/>
                  <a:ext cx="1925480" cy="2388382"/>
                  <a:chOff x="9527985" y="886836"/>
                  <a:chExt cx="2591537" cy="3095884"/>
                </a:xfrm>
              </p:grpSpPr>
              <p:pic>
                <p:nvPicPr>
                  <p:cNvPr id="33" name="Graphique 32" descr="Chèque contour">
                    <a:extLst>
                      <a:ext uri="{FF2B5EF4-FFF2-40B4-BE49-F238E27FC236}">
                        <a16:creationId xmlns:a16="http://schemas.microsoft.com/office/drawing/2014/main" id="{7B227C4A-FA46-4EF0-8A87-61534278955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8906" y="886836"/>
                    <a:ext cx="2028452" cy="728604"/>
                  </a:xfrm>
                  <a:prstGeom prst="rect">
                    <a:avLst/>
                  </a:prstGeom>
                </p:spPr>
              </p:pic>
              <p:grpSp>
                <p:nvGrpSpPr>
                  <p:cNvPr id="34" name="Groupe 33">
                    <a:extLst>
                      <a:ext uri="{FF2B5EF4-FFF2-40B4-BE49-F238E27FC236}">
                        <a16:creationId xmlns:a16="http://schemas.microsoft.com/office/drawing/2014/main" id="{D187736F-DBB4-4496-AA79-B02C38CD8F70}"/>
                      </a:ext>
                    </a:extLst>
                  </p:cNvPr>
                  <p:cNvGrpSpPr/>
                  <p:nvPr/>
                </p:nvGrpSpPr>
                <p:grpSpPr>
                  <a:xfrm>
                    <a:off x="9623848" y="1271358"/>
                    <a:ext cx="2273511" cy="728604"/>
                    <a:chOff x="9623848" y="886836"/>
                    <a:chExt cx="2273511" cy="728604"/>
                  </a:xfrm>
                </p:grpSpPr>
                <p:pic>
                  <p:nvPicPr>
                    <p:cNvPr id="45" name="Graphique 44" descr="Chèque contour">
                      <a:extLst>
                        <a:ext uri="{FF2B5EF4-FFF2-40B4-BE49-F238E27FC236}">
                          <a16:creationId xmlns:a16="http://schemas.microsoft.com/office/drawing/2014/main" id="{A5DBE43E-43BB-40B7-A12B-C04BA474E2C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8906" y="886836"/>
                      <a:ext cx="2028453" cy="728604"/>
                    </a:xfrm>
                    <a:prstGeom prst="rect">
                      <a:avLst/>
                    </a:prstGeom>
                  </p:spPr>
                </p:pic>
                <p:pic>
                  <p:nvPicPr>
                    <p:cNvPr id="46" name="Graphique 45" descr="Point d’exclamation avec un remplissage uni">
                      <a:extLst>
                        <a:ext uri="{FF2B5EF4-FFF2-40B4-BE49-F238E27FC236}">
                          <a16:creationId xmlns:a16="http://schemas.microsoft.com/office/drawing/2014/main" id="{4AEC5811-4C1B-4FDF-8A18-B76E7DAE44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3848" y="1074907"/>
                      <a:ext cx="376312" cy="376312"/>
                    </a:xfrm>
                    <a:prstGeom prst="rect">
                      <a:avLst/>
                    </a:prstGeom>
                  </p:spPr>
                </p:pic>
              </p:grpSp>
              <p:grpSp>
                <p:nvGrpSpPr>
                  <p:cNvPr id="35" name="Groupe 34">
                    <a:extLst>
                      <a:ext uri="{FF2B5EF4-FFF2-40B4-BE49-F238E27FC236}">
                        <a16:creationId xmlns:a16="http://schemas.microsoft.com/office/drawing/2014/main" id="{4522250D-A9A0-4B16-86AD-D1FC30FC95DC}"/>
                      </a:ext>
                    </a:extLst>
                  </p:cNvPr>
                  <p:cNvGrpSpPr/>
                  <p:nvPr/>
                </p:nvGrpSpPr>
                <p:grpSpPr>
                  <a:xfrm>
                    <a:off x="9623848" y="1676381"/>
                    <a:ext cx="2273511" cy="728604"/>
                    <a:chOff x="9623848" y="886836"/>
                    <a:chExt cx="2273511" cy="728604"/>
                  </a:xfrm>
                </p:grpSpPr>
                <p:pic>
                  <p:nvPicPr>
                    <p:cNvPr id="43" name="Graphique 42" descr="Chèque contour">
                      <a:extLst>
                        <a:ext uri="{FF2B5EF4-FFF2-40B4-BE49-F238E27FC236}">
                          <a16:creationId xmlns:a16="http://schemas.microsoft.com/office/drawing/2014/main" id="{475F496F-417E-4FCB-B0A9-4DFC2125E26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868906" y="886836"/>
                      <a:ext cx="2028453" cy="728604"/>
                    </a:xfrm>
                    <a:prstGeom prst="rect">
                      <a:avLst/>
                    </a:prstGeom>
                  </p:spPr>
                </p:pic>
                <p:pic>
                  <p:nvPicPr>
                    <p:cNvPr id="44" name="Graphique 43" descr="Point d’exclamation avec un remplissage uni">
                      <a:extLst>
                        <a:ext uri="{FF2B5EF4-FFF2-40B4-BE49-F238E27FC236}">
                          <a16:creationId xmlns:a16="http://schemas.microsoft.com/office/drawing/2014/main" id="{6811D1D0-1790-432A-B910-07C03CE4A8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23848" y="1074907"/>
                      <a:ext cx="376312" cy="376312"/>
                    </a:xfrm>
                    <a:prstGeom prst="rect">
                      <a:avLst/>
                    </a:prstGeom>
                  </p:spPr>
                </p:pic>
              </p:grpSp>
              <p:grpSp>
                <p:nvGrpSpPr>
                  <p:cNvPr id="36" name="Groupe 35">
                    <a:extLst>
                      <a:ext uri="{FF2B5EF4-FFF2-40B4-BE49-F238E27FC236}">
                        <a16:creationId xmlns:a16="http://schemas.microsoft.com/office/drawing/2014/main" id="{C3D49870-DA35-4868-A917-595352377491}"/>
                      </a:ext>
                    </a:extLst>
                  </p:cNvPr>
                  <p:cNvGrpSpPr/>
                  <p:nvPr/>
                </p:nvGrpSpPr>
                <p:grpSpPr>
                  <a:xfrm>
                    <a:off x="9623848" y="2076943"/>
                    <a:ext cx="2273511" cy="728604"/>
                    <a:chOff x="9902353" y="2464084"/>
                    <a:chExt cx="2296745" cy="728604"/>
                  </a:xfrm>
                </p:grpSpPr>
                <p:pic>
                  <p:nvPicPr>
                    <p:cNvPr id="41" name="Graphique 40" descr="Chèque contour">
                      <a:extLst>
                        <a:ext uri="{FF2B5EF4-FFF2-40B4-BE49-F238E27FC236}">
                          <a16:creationId xmlns:a16="http://schemas.microsoft.com/office/drawing/2014/main" id="{CFB35A89-14A6-4DA5-AFA6-E414D2D7A5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70645" y="2464084"/>
                      <a:ext cx="2028453" cy="728604"/>
                    </a:xfrm>
                    <a:prstGeom prst="rect">
                      <a:avLst/>
                    </a:prstGeom>
                  </p:spPr>
                </p:pic>
                <p:pic>
                  <p:nvPicPr>
                    <p:cNvPr id="42" name="Graphique 41" descr="Point d’interrogation avec un remplissage uni">
                      <a:extLst>
                        <a:ext uri="{FF2B5EF4-FFF2-40B4-BE49-F238E27FC236}">
                          <a16:creationId xmlns:a16="http://schemas.microsoft.com/office/drawing/2014/main" id="{D27B02C2-B575-4A5E-948C-DC13F63F9D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02353" y="2673463"/>
                      <a:ext cx="327637" cy="327637"/>
                    </a:xfrm>
                    <a:prstGeom prst="rect">
                      <a:avLst/>
                    </a:prstGeom>
                  </p:spPr>
                </p:pic>
              </p:grpSp>
              <p:grpSp>
                <p:nvGrpSpPr>
                  <p:cNvPr id="37" name="Groupe 36">
                    <a:extLst>
                      <a:ext uri="{FF2B5EF4-FFF2-40B4-BE49-F238E27FC236}">
                        <a16:creationId xmlns:a16="http://schemas.microsoft.com/office/drawing/2014/main" id="{D650CDBE-0D79-4AE1-8B80-55DAD5721805}"/>
                      </a:ext>
                    </a:extLst>
                  </p:cNvPr>
                  <p:cNvGrpSpPr/>
                  <p:nvPr/>
                </p:nvGrpSpPr>
                <p:grpSpPr>
                  <a:xfrm>
                    <a:off x="9623848" y="2473471"/>
                    <a:ext cx="2273511" cy="728604"/>
                    <a:chOff x="9902353" y="2464084"/>
                    <a:chExt cx="2296745" cy="728604"/>
                  </a:xfrm>
                </p:grpSpPr>
                <p:pic>
                  <p:nvPicPr>
                    <p:cNvPr id="39" name="Graphique 38" descr="Chèque contour">
                      <a:extLst>
                        <a:ext uri="{FF2B5EF4-FFF2-40B4-BE49-F238E27FC236}">
                          <a16:creationId xmlns:a16="http://schemas.microsoft.com/office/drawing/2014/main" id="{ABBAA9FD-CBF7-4CD8-AAEF-5F9784982B7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70645" y="2464084"/>
                      <a:ext cx="2028453" cy="728604"/>
                    </a:xfrm>
                    <a:prstGeom prst="rect">
                      <a:avLst/>
                    </a:prstGeom>
                  </p:spPr>
                </p:pic>
                <p:pic>
                  <p:nvPicPr>
                    <p:cNvPr id="40" name="Graphique 39" descr="Point d’interrogation avec un remplissage uni">
                      <a:extLst>
                        <a:ext uri="{FF2B5EF4-FFF2-40B4-BE49-F238E27FC236}">
                          <a16:creationId xmlns:a16="http://schemas.microsoft.com/office/drawing/2014/main" id="{1D514D7D-4890-4559-8C52-51D30F7A16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902353" y="2673463"/>
                      <a:ext cx="327637" cy="327637"/>
                    </a:xfrm>
                    <a:prstGeom prst="rect">
                      <a:avLst/>
                    </a:prstGeom>
                  </p:spPr>
                </p:pic>
              </p:grpSp>
              <p:sp>
                <p:nvSpPr>
                  <p:cNvPr id="38" name="Rectangle 37">
                    <a:extLst>
                      <a:ext uri="{FF2B5EF4-FFF2-40B4-BE49-F238E27FC236}">
                        <a16:creationId xmlns:a16="http://schemas.microsoft.com/office/drawing/2014/main" id="{3DF08929-F09F-4449-AB56-AF476A306A8F}"/>
                      </a:ext>
                    </a:extLst>
                  </p:cNvPr>
                  <p:cNvSpPr/>
                  <p:nvPr/>
                </p:nvSpPr>
                <p:spPr>
                  <a:xfrm>
                    <a:off x="9527985" y="886836"/>
                    <a:ext cx="2591537" cy="30958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grpSp>
              <p:nvGrpSpPr>
                <p:cNvPr id="27" name="Groupe 26">
                  <a:extLst>
                    <a:ext uri="{FF2B5EF4-FFF2-40B4-BE49-F238E27FC236}">
                      <a16:creationId xmlns:a16="http://schemas.microsoft.com/office/drawing/2014/main" id="{15581233-F813-47B6-86AE-3338D6142AAA}"/>
                    </a:ext>
                  </a:extLst>
                </p:cNvPr>
                <p:cNvGrpSpPr/>
                <p:nvPr/>
              </p:nvGrpSpPr>
              <p:grpSpPr>
                <a:xfrm>
                  <a:off x="10209247" y="4348682"/>
                  <a:ext cx="1343024" cy="461874"/>
                  <a:chOff x="10410639" y="4479528"/>
                  <a:chExt cx="1016719" cy="303761"/>
                </a:xfrm>
              </p:grpSpPr>
              <p:grpSp>
                <p:nvGrpSpPr>
                  <p:cNvPr id="28" name="Groupe 27">
                    <a:extLst>
                      <a:ext uri="{FF2B5EF4-FFF2-40B4-BE49-F238E27FC236}">
                        <a16:creationId xmlns:a16="http://schemas.microsoft.com/office/drawing/2014/main" id="{60EFF6E7-3187-4DFE-B8B1-066E08A57B98}"/>
                      </a:ext>
                    </a:extLst>
                  </p:cNvPr>
                  <p:cNvGrpSpPr/>
                  <p:nvPr/>
                </p:nvGrpSpPr>
                <p:grpSpPr>
                  <a:xfrm>
                    <a:off x="10472156" y="4510008"/>
                    <a:ext cx="955202" cy="238072"/>
                    <a:chOff x="6488482" y="2229633"/>
                    <a:chExt cx="3035476" cy="789140"/>
                  </a:xfrm>
                </p:grpSpPr>
                <p:sp>
                  <p:nvSpPr>
                    <p:cNvPr id="30" name="Ellipse 29">
                      <a:extLst>
                        <a:ext uri="{FF2B5EF4-FFF2-40B4-BE49-F238E27FC236}">
                          <a16:creationId xmlns:a16="http://schemas.microsoft.com/office/drawing/2014/main" id="{AF9AC71A-D6A7-47A7-9646-6CEE57F59569}"/>
                        </a:ext>
                      </a:extLst>
                    </p:cNvPr>
                    <p:cNvSpPr/>
                    <p:nvPr/>
                  </p:nvSpPr>
                  <p:spPr>
                    <a:xfrm>
                      <a:off x="6488482" y="2229633"/>
                      <a:ext cx="826718" cy="789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1" name="Ellipse 30">
                      <a:extLst>
                        <a:ext uri="{FF2B5EF4-FFF2-40B4-BE49-F238E27FC236}">
                          <a16:creationId xmlns:a16="http://schemas.microsoft.com/office/drawing/2014/main" id="{375F5F03-4B40-45B3-87C7-205C51771B4D}"/>
                        </a:ext>
                      </a:extLst>
                    </p:cNvPr>
                    <p:cNvSpPr/>
                    <p:nvPr/>
                  </p:nvSpPr>
                  <p:spPr>
                    <a:xfrm>
                      <a:off x="7592861" y="2229633"/>
                      <a:ext cx="826718" cy="7891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32" name="Ellipse 31">
                      <a:extLst>
                        <a:ext uri="{FF2B5EF4-FFF2-40B4-BE49-F238E27FC236}">
                          <a16:creationId xmlns:a16="http://schemas.microsoft.com/office/drawing/2014/main" id="{25D14320-A6E5-450B-BFDE-7F8596DC0556}"/>
                        </a:ext>
                      </a:extLst>
                    </p:cNvPr>
                    <p:cNvSpPr/>
                    <p:nvPr/>
                  </p:nvSpPr>
                  <p:spPr>
                    <a:xfrm>
                      <a:off x="8697240" y="2229633"/>
                      <a:ext cx="826718" cy="7891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sp>
                <p:nvSpPr>
                  <p:cNvPr id="29" name="Ellipse 28">
                    <a:extLst>
                      <a:ext uri="{FF2B5EF4-FFF2-40B4-BE49-F238E27FC236}">
                        <a16:creationId xmlns:a16="http://schemas.microsoft.com/office/drawing/2014/main" id="{A82DC4A1-BDFC-4C54-8AB5-33005F2627D4}"/>
                      </a:ext>
                    </a:extLst>
                  </p:cNvPr>
                  <p:cNvSpPr/>
                  <p:nvPr/>
                </p:nvSpPr>
                <p:spPr>
                  <a:xfrm>
                    <a:off x="10410639" y="4479528"/>
                    <a:ext cx="367846" cy="303761"/>
                  </a:xfrm>
                  <a:custGeom>
                    <a:avLst/>
                    <a:gdLst>
                      <a:gd name="connsiteX0" fmla="*/ 0 w 367846"/>
                      <a:gd name="connsiteY0" fmla="*/ 151881 h 303761"/>
                      <a:gd name="connsiteX1" fmla="*/ 183923 w 367846"/>
                      <a:gd name="connsiteY1" fmla="*/ 0 h 303761"/>
                      <a:gd name="connsiteX2" fmla="*/ 367846 w 367846"/>
                      <a:gd name="connsiteY2" fmla="*/ 151881 h 303761"/>
                      <a:gd name="connsiteX3" fmla="*/ 183923 w 367846"/>
                      <a:gd name="connsiteY3" fmla="*/ 303762 h 303761"/>
                      <a:gd name="connsiteX4" fmla="*/ 0 w 367846"/>
                      <a:gd name="connsiteY4" fmla="*/ 151881 h 30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46" h="303761" extrusionOk="0">
                        <a:moveTo>
                          <a:pt x="0" y="151881"/>
                        </a:moveTo>
                        <a:cubicBezTo>
                          <a:pt x="-12908" y="63985"/>
                          <a:pt x="94469" y="-505"/>
                          <a:pt x="183923" y="0"/>
                        </a:cubicBezTo>
                        <a:cubicBezTo>
                          <a:pt x="295189" y="-12258"/>
                          <a:pt x="372945" y="61210"/>
                          <a:pt x="367846" y="151881"/>
                        </a:cubicBezTo>
                        <a:cubicBezTo>
                          <a:pt x="365323" y="234606"/>
                          <a:pt x="286227" y="300671"/>
                          <a:pt x="183923" y="303762"/>
                        </a:cubicBezTo>
                        <a:cubicBezTo>
                          <a:pt x="80574" y="314479"/>
                          <a:pt x="-7884" y="237186"/>
                          <a:pt x="0" y="151881"/>
                        </a:cubicBezTo>
                        <a:close/>
                      </a:path>
                    </a:pathLst>
                  </a:custGeom>
                  <a:noFill/>
                  <a:ln w="9525" cap="flat" cmpd="sng" algn="ctr">
                    <a:solidFill>
                      <a:schemeClr val="dk1"/>
                    </a:solidFill>
                    <a:prstDash val="dash"/>
                    <a:round/>
                    <a:headEnd type="none" w="med" len="med"/>
                    <a:tailEnd type="none" w="med" len="med"/>
                    <a:extLst>
                      <a:ext uri="{C807C97D-BFC1-408E-A445-0C87EB9F89A2}">
                        <ask:lineSketchStyleProps xmlns:ask="http://schemas.microsoft.com/office/drawing/2018/sketchyshapes" sd="715585515">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grpSp>
          <p:pic>
            <p:nvPicPr>
              <p:cNvPr id="25" name="Graphique 24" descr="Coche avec un remplissage uni">
                <a:extLst>
                  <a:ext uri="{FF2B5EF4-FFF2-40B4-BE49-F238E27FC236}">
                    <a16:creationId xmlns:a16="http://schemas.microsoft.com/office/drawing/2014/main" id="{2F209882-648C-4F33-8B0C-D1964CC1C5B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084390" y="3025069"/>
                <a:ext cx="221262" cy="221262"/>
              </a:xfrm>
              <a:prstGeom prst="rect">
                <a:avLst/>
              </a:prstGeom>
            </p:spPr>
          </p:pic>
        </p:grpSp>
      </p:grpSp>
      <p:sp>
        <p:nvSpPr>
          <p:cNvPr id="51" name="ZoneTexte 50">
            <a:extLst>
              <a:ext uri="{FF2B5EF4-FFF2-40B4-BE49-F238E27FC236}">
                <a16:creationId xmlns:a16="http://schemas.microsoft.com/office/drawing/2014/main" id="{E09FE5BA-E26C-468F-9B2D-BF8451E71B64}"/>
              </a:ext>
            </a:extLst>
          </p:cNvPr>
          <p:cNvSpPr txBox="1"/>
          <p:nvPr/>
        </p:nvSpPr>
        <p:spPr>
          <a:xfrm>
            <a:off x="7055492" y="5111448"/>
            <a:ext cx="1878614" cy="369332"/>
          </a:xfrm>
          <a:prstGeom prst="rect">
            <a:avLst/>
          </a:prstGeom>
          <a:noFill/>
        </p:spPr>
        <p:txBody>
          <a:bodyPr wrap="square" rtlCol="0">
            <a:spAutoFit/>
          </a:bodyPr>
          <a:lstStyle/>
          <a:p>
            <a:r>
              <a:rPr lang="fr-FR" dirty="0">
                <a:solidFill>
                  <a:schemeClr val="accent1"/>
                </a:solidFill>
                <a:latin typeface="Book Antiqua" panose="02040602050305030304" pitchFamily="18" charset="0"/>
              </a:rPr>
              <a:t>Owlready2</a:t>
            </a:r>
          </a:p>
        </p:txBody>
      </p:sp>
      <p:pic>
        <p:nvPicPr>
          <p:cNvPr id="52" name="Image 51">
            <a:extLst>
              <a:ext uri="{FF2B5EF4-FFF2-40B4-BE49-F238E27FC236}">
                <a16:creationId xmlns:a16="http://schemas.microsoft.com/office/drawing/2014/main" id="{84AA305B-33CE-404F-A6BD-ACEA94360323}"/>
              </a:ext>
            </a:extLst>
          </p:cNvPr>
          <p:cNvPicPr>
            <a:picLocks noChangeAspect="1"/>
          </p:cNvPicPr>
          <p:nvPr/>
        </p:nvPicPr>
        <p:blipFill>
          <a:blip r:embed="rId17"/>
          <a:stretch>
            <a:fillRect/>
          </a:stretch>
        </p:blipFill>
        <p:spPr>
          <a:xfrm>
            <a:off x="886018" y="4227086"/>
            <a:ext cx="1519029" cy="659423"/>
          </a:xfrm>
          <a:prstGeom prst="rect">
            <a:avLst/>
          </a:prstGeom>
          <a:ln w="12700">
            <a:solidFill>
              <a:schemeClr val="tx1"/>
            </a:solidFill>
          </a:ln>
        </p:spPr>
      </p:pic>
      <p:sp>
        <p:nvSpPr>
          <p:cNvPr id="53" name="Rectangle 52">
            <a:extLst>
              <a:ext uri="{FF2B5EF4-FFF2-40B4-BE49-F238E27FC236}">
                <a16:creationId xmlns:a16="http://schemas.microsoft.com/office/drawing/2014/main" id="{16E582F8-9807-414F-BA9D-C3ACA8563788}"/>
              </a:ext>
            </a:extLst>
          </p:cNvPr>
          <p:cNvSpPr/>
          <p:nvPr/>
        </p:nvSpPr>
        <p:spPr>
          <a:xfrm>
            <a:off x="2959838" y="4211218"/>
            <a:ext cx="1876412" cy="69136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Implementation dans l’ontologie DFAM</a:t>
            </a:r>
            <a:endParaRPr lang="fr-FR" sz="1400" dirty="0">
              <a:latin typeface="Times New Roman" panose="02020603050405020304" pitchFamily="18" charset="0"/>
              <a:cs typeface="Times New Roman" panose="02020603050405020304" pitchFamily="18" charset="0"/>
            </a:endParaRPr>
          </a:p>
        </p:txBody>
      </p:sp>
      <p:cxnSp>
        <p:nvCxnSpPr>
          <p:cNvPr id="54" name="Connecteur droit avec flèche 53">
            <a:extLst>
              <a:ext uri="{FF2B5EF4-FFF2-40B4-BE49-F238E27FC236}">
                <a16:creationId xmlns:a16="http://schemas.microsoft.com/office/drawing/2014/main" id="{C35DA731-4B28-48EF-A8F0-4786F50E02F4}"/>
              </a:ext>
            </a:extLst>
          </p:cNvPr>
          <p:cNvCxnSpPr>
            <a:cxnSpLocks/>
            <a:stCxn id="52" idx="3"/>
            <a:endCxn id="53" idx="1"/>
          </p:cNvCxnSpPr>
          <p:nvPr/>
        </p:nvCxnSpPr>
        <p:spPr>
          <a:xfrm>
            <a:off x="2405047" y="4556798"/>
            <a:ext cx="554791" cy="1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4AE93053-BDE7-40EC-9461-9C0E0A05EE97}"/>
              </a:ext>
            </a:extLst>
          </p:cNvPr>
          <p:cNvSpPr/>
          <p:nvPr/>
        </p:nvSpPr>
        <p:spPr>
          <a:xfrm>
            <a:off x="5264418" y="4292924"/>
            <a:ext cx="1233640" cy="5260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400" dirty="0">
                <a:latin typeface="Times New Roman" panose="02020603050405020304" pitchFamily="18" charset="0"/>
                <a:cs typeface="Times New Roman" panose="02020603050405020304" pitchFamily="18" charset="0"/>
              </a:rPr>
              <a:t>Analyse sémantique</a:t>
            </a:r>
          </a:p>
        </p:txBody>
      </p:sp>
      <p:cxnSp>
        <p:nvCxnSpPr>
          <p:cNvPr id="57" name="Connecteur droit avec flèche 56">
            <a:extLst>
              <a:ext uri="{FF2B5EF4-FFF2-40B4-BE49-F238E27FC236}">
                <a16:creationId xmlns:a16="http://schemas.microsoft.com/office/drawing/2014/main" id="{0CA98F1D-9615-446D-8D79-D726E5651390}"/>
              </a:ext>
            </a:extLst>
          </p:cNvPr>
          <p:cNvCxnSpPr>
            <a:cxnSpLocks/>
            <a:stCxn id="53" idx="3"/>
            <a:endCxn id="55" idx="1"/>
          </p:cNvCxnSpPr>
          <p:nvPr/>
        </p:nvCxnSpPr>
        <p:spPr>
          <a:xfrm flipV="1">
            <a:off x="4836250" y="4555951"/>
            <a:ext cx="428168" cy="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653ECBC2-8BF6-4ED1-9108-87CC4B07C70D}"/>
              </a:ext>
            </a:extLst>
          </p:cNvPr>
          <p:cNvSpPr/>
          <p:nvPr/>
        </p:nvSpPr>
        <p:spPr>
          <a:xfrm>
            <a:off x="5175854" y="3178181"/>
            <a:ext cx="1403582" cy="5260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fr-FR" sz="1400" dirty="0">
                <a:latin typeface="Times New Roman" panose="02020603050405020304" pitchFamily="18" charset="0"/>
                <a:cs typeface="Times New Roman" panose="02020603050405020304" pitchFamily="18" charset="0"/>
              </a:rPr>
              <a:t>Étude de similarité</a:t>
            </a:r>
          </a:p>
        </p:txBody>
      </p:sp>
      <p:cxnSp>
        <p:nvCxnSpPr>
          <p:cNvPr id="59" name="Connecteur droit avec flèche 58">
            <a:extLst>
              <a:ext uri="{FF2B5EF4-FFF2-40B4-BE49-F238E27FC236}">
                <a16:creationId xmlns:a16="http://schemas.microsoft.com/office/drawing/2014/main" id="{8848B471-8E2F-4B94-90FC-77B226689434}"/>
              </a:ext>
            </a:extLst>
          </p:cNvPr>
          <p:cNvCxnSpPr>
            <a:cxnSpLocks/>
            <a:stCxn id="55" idx="0"/>
            <a:endCxn id="58" idx="2"/>
          </p:cNvCxnSpPr>
          <p:nvPr/>
        </p:nvCxnSpPr>
        <p:spPr>
          <a:xfrm flipH="1" flipV="1">
            <a:off x="5877645" y="3704235"/>
            <a:ext cx="3593" cy="588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eur : en angle 59">
            <a:extLst>
              <a:ext uri="{FF2B5EF4-FFF2-40B4-BE49-F238E27FC236}">
                <a16:creationId xmlns:a16="http://schemas.microsoft.com/office/drawing/2014/main" id="{36965504-C6C9-4C01-BF37-54B375268C38}"/>
              </a:ext>
            </a:extLst>
          </p:cNvPr>
          <p:cNvCxnSpPr>
            <a:cxnSpLocks/>
            <a:endCxn id="58" idx="0"/>
          </p:cNvCxnSpPr>
          <p:nvPr/>
        </p:nvCxnSpPr>
        <p:spPr>
          <a:xfrm>
            <a:off x="4993164" y="2566538"/>
            <a:ext cx="884481" cy="61164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1" name="ZoneTexte 60">
            <a:extLst>
              <a:ext uri="{FF2B5EF4-FFF2-40B4-BE49-F238E27FC236}">
                <a16:creationId xmlns:a16="http://schemas.microsoft.com/office/drawing/2014/main" id="{7EA627B2-B760-4914-8613-A94BC6B9F390}"/>
              </a:ext>
            </a:extLst>
          </p:cNvPr>
          <p:cNvSpPr txBox="1"/>
          <p:nvPr/>
        </p:nvSpPr>
        <p:spPr>
          <a:xfrm>
            <a:off x="743506" y="3761318"/>
            <a:ext cx="2251688"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Règles de Conception</a:t>
            </a:r>
          </a:p>
        </p:txBody>
      </p:sp>
      <p:sp>
        <p:nvSpPr>
          <p:cNvPr id="62" name="ZoneTexte 61">
            <a:extLst>
              <a:ext uri="{FF2B5EF4-FFF2-40B4-BE49-F238E27FC236}">
                <a16:creationId xmlns:a16="http://schemas.microsoft.com/office/drawing/2014/main" id="{5C496BD9-90E5-4161-AF62-F42DFD308CF0}"/>
              </a:ext>
            </a:extLst>
          </p:cNvPr>
          <p:cNvSpPr txBox="1"/>
          <p:nvPr/>
        </p:nvSpPr>
        <p:spPr>
          <a:xfrm>
            <a:off x="886018" y="1606651"/>
            <a:ext cx="1215397" cy="369332"/>
          </a:xfrm>
          <a:prstGeom prst="rect">
            <a:avLst/>
          </a:prstGeom>
          <a:noFill/>
        </p:spPr>
        <p:txBody>
          <a:bodyPr wrap="none" rtlCol="0">
            <a:spAutoFit/>
          </a:bodyPr>
          <a:lstStyle/>
          <a:p>
            <a:r>
              <a:rPr lang="fr-FR" dirty="0">
                <a:latin typeface="Book Antiqua" panose="02040602050305030304" pitchFamily="18" charset="0"/>
              </a:rPr>
              <a:t>Fiche idée</a:t>
            </a:r>
          </a:p>
        </p:txBody>
      </p:sp>
      <p:pic>
        <p:nvPicPr>
          <p:cNvPr id="63" name="Image 62">
            <a:extLst>
              <a:ext uri="{FF2B5EF4-FFF2-40B4-BE49-F238E27FC236}">
                <a16:creationId xmlns:a16="http://schemas.microsoft.com/office/drawing/2014/main" id="{BF12BA5E-C81C-4257-830B-0F5704F7EC6F}"/>
              </a:ext>
            </a:extLst>
          </p:cNvPr>
          <p:cNvPicPr>
            <a:picLocks noChangeAspect="1"/>
          </p:cNvPicPr>
          <p:nvPr/>
        </p:nvPicPr>
        <p:blipFill>
          <a:blip r:embed="rId18"/>
          <a:stretch>
            <a:fillRect/>
          </a:stretch>
        </p:blipFill>
        <p:spPr>
          <a:xfrm>
            <a:off x="3190197" y="3108369"/>
            <a:ext cx="1679516" cy="326985"/>
          </a:xfrm>
          <a:prstGeom prst="rect">
            <a:avLst/>
          </a:prstGeom>
        </p:spPr>
      </p:pic>
      <p:sp>
        <p:nvSpPr>
          <p:cNvPr id="64" name="ZoneTexte 63">
            <a:extLst>
              <a:ext uri="{FF2B5EF4-FFF2-40B4-BE49-F238E27FC236}">
                <a16:creationId xmlns:a16="http://schemas.microsoft.com/office/drawing/2014/main" id="{627C0662-B029-4564-AC9C-2E934841E8BB}"/>
              </a:ext>
            </a:extLst>
          </p:cNvPr>
          <p:cNvSpPr txBox="1"/>
          <p:nvPr/>
        </p:nvSpPr>
        <p:spPr>
          <a:xfrm>
            <a:off x="4679483" y="1361513"/>
            <a:ext cx="3138203" cy="646331"/>
          </a:xfrm>
          <a:prstGeom prst="rect">
            <a:avLst/>
          </a:prstGeom>
          <a:noFill/>
        </p:spPr>
        <p:txBody>
          <a:bodyPr wrap="square" rtlCol="0">
            <a:spAutoFit/>
          </a:bodyPr>
          <a:lstStyle/>
          <a:p>
            <a:pPr algn="ctr"/>
            <a:r>
              <a:rPr lang="fr-FR" sz="3600" dirty="0">
                <a:latin typeface="Times New Roman" panose="02020603050405020304" pitchFamily="18" charset="0"/>
                <a:cs typeface="Times New Roman" panose="02020603050405020304" pitchFamily="18" charset="0"/>
              </a:rPr>
              <a:t>Outil DREAM</a:t>
            </a:r>
          </a:p>
        </p:txBody>
      </p:sp>
      <p:pic>
        <p:nvPicPr>
          <p:cNvPr id="68" name="Picture 2" descr="Overview - Stanza">
            <a:extLst>
              <a:ext uri="{FF2B5EF4-FFF2-40B4-BE49-F238E27FC236}">
                <a16:creationId xmlns:a16="http://schemas.microsoft.com/office/drawing/2014/main" id="{11DED7DB-B3E7-4C4B-AEBB-BC7E4F9F073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69118" y="5025360"/>
            <a:ext cx="1695490" cy="41923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6" descr="Library of additive manufacturing image free stock png files ▻▻▻ Clipart  Art 2019">
            <a:extLst>
              <a:ext uri="{FF2B5EF4-FFF2-40B4-BE49-F238E27FC236}">
                <a16:creationId xmlns:a16="http://schemas.microsoft.com/office/drawing/2014/main" id="{186F8A19-D240-428B-A75A-CD4D0194B8A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4066" y="4923990"/>
            <a:ext cx="442932" cy="436926"/>
          </a:xfrm>
          <a:prstGeom prst="rect">
            <a:avLst/>
          </a:prstGeom>
          <a:noFill/>
          <a:extLst>
            <a:ext uri="{909E8E84-426E-40DD-AFC4-6F175D3DCCD1}">
              <a14:hiddenFill xmlns:a14="http://schemas.microsoft.com/office/drawing/2010/main">
                <a:solidFill>
                  <a:srgbClr val="FFFFFF"/>
                </a:solidFill>
              </a14:hiddenFill>
            </a:ext>
          </a:extLst>
        </p:spPr>
      </p:pic>
      <p:sp>
        <p:nvSpPr>
          <p:cNvPr id="78" name="ZoneTexte 77">
            <a:extLst>
              <a:ext uri="{FF2B5EF4-FFF2-40B4-BE49-F238E27FC236}">
                <a16:creationId xmlns:a16="http://schemas.microsoft.com/office/drawing/2014/main" id="{A342D10E-C6D0-40B6-B1AA-218DC7D2AB6F}"/>
              </a:ext>
            </a:extLst>
          </p:cNvPr>
          <p:cNvSpPr txBox="1"/>
          <p:nvPr/>
        </p:nvSpPr>
        <p:spPr>
          <a:xfrm>
            <a:off x="10040495" y="1639930"/>
            <a:ext cx="2297693" cy="584775"/>
          </a:xfrm>
          <a:prstGeom prst="rect">
            <a:avLst/>
          </a:prstGeom>
          <a:noFill/>
        </p:spPr>
        <p:txBody>
          <a:bodyPr wrap="square" rtlCol="0">
            <a:spAutoFit/>
          </a:bodyPr>
          <a:lstStyle/>
          <a:p>
            <a:pPr algn="ctr"/>
            <a:r>
              <a:rPr lang="fr-FR" sz="1600" dirty="0">
                <a:latin typeface="Times New Roman" panose="02020603050405020304" pitchFamily="18" charset="0"/>
                <a:cs typeface="Times New Roman" panose="02020603050405020304" pitchFamily="18" charset="0"/>
              </a:rPr>
              <a:t>Rapport d’analyse de fabricabilité (FA)</a:t>
            </a:r>
          </a:p>
        </p:txBody>
      </p:sp>
      <p:sp>
        <p:nvSpPr>
          <p:cNvPr id="80" name="ZoneTexte 79">
            <a:extLst>
              <a:ext uri="{FF2B5EF4-FFF2-40B4-BE49-F238E27FC236}">
                <a16:creationId xmlns:a16="http://schemas.microsoft.com/office/drawing/2014/main" id="{848BC251-5459-420F-B0DE-3325EA2095C7}"/>
              </a:ext>
            </a:extLst>
          </p:cNvPr>
          <p:cNvSpPr txBox="1"/>
          <p:nvPr/>
        </p:nvSpPr>
        <p:spPr>
          <a:xfrm>
            <a:off x="992723" y="5810294"/>
            <a:ext cx="10788684" cy="400110"/>
          </a:xfrm>
          <a:prstGeom prst="rect">
            <a:avLst/>
          </a:prstGeom>
          <a:noFill/>
        </p:spPr>
        <p:txBody>
          <a:bodyPr wrap="square" rtlCol="0">
            <a:spAutoFit/>
          </a:bodyPr>
          <a:lstStyle/>
          <a:p>
            <a:pPr algn="ctr"/>
            <a:r>
              <a:rPr lang="fr-FR" sz="2000" b="1" dirty="0">
                <a:latin typeface="Times New Roman" panose="02020603050405020304" pitchFamily="18" charset="0"/>
                <a:cs typeface="Times New Roman" panose="02020603050405020304" pitchFamily="18" charset="0"/>
              </a:rPr>
              <a:t>D</a:t>
            </a:r>
            <a:r>
              <a:rPr lang="fr-FR" sz="2000" dirty="0">
                <a:latin typeface="Times New Roman" panose="02020603050405020304" pitchFamily="18" charset="0"/>
                <a:cs typeface="Times New Roman" panose="02020603050405020304" pitchFamily="18" charset="0"/>
              </a:rPr>
              <a:t>esign </a:t>
            </a:r>
            <a:r>
              <a:rPr lang="fr-FR" sz="2000" b="1" dirty="0">
                <a:latin typeface="Times New Roman" panose="02020603050405020304" pitchFamily="18" charset="0"/>
                <a:cs typeface="Times New Roman" panose="02020603050405020304" pitchFamily="18" charset="0"/>
              </a:rPr>
              <a:t>R</a:t>
            </a:r>
            <a:r>
              <a:rPr lang="fr-FR" sz="2000" dirty="0">
                <a:latin typeface="Times New Roman" panose="02020603050405020304" pitchFamily="18" charset="0"/>
                <a:cs typeface="Times New Roman" panose="02020603050405020304" pitchFamily="18" charset="0"/>
              </a:rPr>
              <a:t>ules </a:t>
            </a:r>
            <a:r>
              <a:rPr lang="fr-FR" sz="2000" b="1" dirty="0">
                <a:latin typeface="Times New Roman" panose="02020603050405020304" pitchFamily="18" charset="0"/>
                <a:cs typeface="Times New Roman" panose="02020603050405020304" pitchFamily="18" charset="0"/>
              </a:rPr>
              <a:t>E</a:t>
            </a:r>
            <a:r>
              <a:rPr lang="fr-FR" sz="2000" dirty="0">
                <a:latin typeface="Times New Roman" panose="02020603050405020304" pitchFamily="18" charset="0"/>
                <a:cs typeface="Times New Roman" panose="02020603050405020304" pitchFamily="18" charset="0"/>
              </a:rPr>
              <a:t>xtractor for </a:t>
            </a:r>
            <a:r>
              <a:rPr lang="fr-FR" sz="2000" b="1" dirty="0">
                <a:latin typeface="Times New Roman" panose="02020603050405020304" pitchFamily="18" charset="0"/>
                <a:cs typeface="Times New Roman" panose="02020603050405020304" pitchFamily="18" charset="0"/>
              </a:rPr>
              <a:t>A</a:t>
            </a:r>
            <a:r>
              <a:rPr lang="fr-FR" sz="2000" dirty="0">
                <a:latin typeface="Times New Roman" panose="02020603050405020304" pitchFamily="18" charset="0"/>
                <a:cs typeface="Times New Roman" panose="02020603050405020304" pitchFamily="18" charset="0"/>
              </a:rPr>
              <a:t>dditive </a:t>
            </a:r>
            <a:r>
              <a:rPr lang="fr-FR" sz="2000" b="1" dirty="0">
                <a:latin typeface="Times New Roman" panose="02020603050405020304" pitchFamily="18" charset="0"/>
                <a:cs typeface="Times New Roman" panose="02020603050405020304" pitchFamily="18" charset="0"/>
              </a:rPr>
              <a:t>M</a:t>
            </a:r>
            <a:r>
              <a:rPr lang="fr-FR" sz="2000" dirty="0">
                <a:latin typeface="Times New Roman" panose="02020603050405020304" pitchFamily="18" charset="0"/>
                <a:cs typeface="Times New Roman" panose="02020603050405020304" pitchFamily="18" charset="0"/>
              </a:rPr>
              <a:t>anufacturability</a:t>
            </a:r>
          </a:p>
        </p:txBody>
      </p:sp>
      <p:sp>
        <p:nvSpPr>
          <p:cNvPr id="69" name="Espace réservé du pied de page 2">
            <a:extLst>
              <a:ext uri="{FF2B5EF4-FFF2-40B4-BE49-F238E27FC236}">
                <a16:creationId xmlns:a16="http://schemas.microsoft.com/office/drawing/2014/main" id="{A1D8FD9E-8B0C-475A-9C1A-55660EE4E1DA}"/>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4107660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FE921E9-42C5-4A45-A96B-01FA6CE47D09}"/>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7C38AA86-36A1-4301-9984-285F70D54ECB}"/>
              </a:ext>
            </a:extLst>
          </p:cNvPr>
          <p:cNvSpPr>
            <a:spLocks noGrp="1"/>
          </p:cNvSpPr>
          <p:nvPr>
            <p:ph type="sldNum" sz="quarter" idx="12"/>
          </p:nvPr>
        </p:nvSpPr>
        <p:spPr/>
        <p:txBody>
          <a:bodyPr/>
          <a:lstStyle/>
          <a:p>
            <a:pPr>
              <a:defRPr/>
            </a:pPr>
            <a:fld id="{B0B56122-7ED9-4989-9ACC-2CD10E06D28C}" type="slidenum">
              <a:rPr lang="fr-FR" smtClean="0"/>
              <a:pPr>
                <a:defRPr/>
              </a:pPr>
              <a:t>22</a:t>
            </a:fld>
            <a:endParaRPr lang="fr-FR" dirty="0"/>
          </a:p>
        </p:txBody>
      </p:sp>
      <p:sp>
        <p:nvSpPr>
          <p:cNvPr id="4" name="ZoneTexte 3">
            <a:extLst>
              <a:ext uri="{FF2B5EF4-FFF2-40B4-BE49-F238E27FC236}">
                <a16:creationId xmlns:a16="http://schemas.microsoft.com/office/drawing/2014/main" id="{6F29C5B2-30FE-4D12-AF6D-737D1E3775A7}"/>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Développement d’un prototype</a:t>
            </a:r>
          </a:p>
        </p:txBody>
      </p:sp>
    </p:spTree>
    <p:extLst>
      <p:ext uri="{BB962C8B-B14F-4D97-AF65-F5344CB8AC3E}">
        <p14:creationId xmlns:p14="http://schemas.microsoft.com/office/powerpoint/2010/main" val="710690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470EB4-BA53-4E92-A7C1-C9F79836EBB9}"/>
              </a:ext>
            </a:extLst>
          </p:cNvPr>
          <p:cNvSpPr>
            <a:spLocks noGrp="1"/>
          </p:cNvSpPr>
          <p:nvPr>
            <p:ph type="title"/>
          </p:nvPr>
        </p:nvSpPr>
        <p:spPr/>
        <p:txBody>
          <a:bodyPr/>
          <a:lstStyle/>
          <a:p>
            <a:r>
              <a:rPr lang="fr-FR" dirty="0"/>
              <a:t>Développement du prototype</a:t>
            </a:r>
          </a:p>
        </p:txBody>
      </p:sp>
      <p:sp>
        <p:nvSpPr>
          <p:cNvPr id="3" name="Espace réservé du numéro de diapositive 2">
            <a:extLst>
              <a:ext uri="{FF2B5EF4-FFF2-40B4-BE49-F238E27FC236}">
                <a16:creationId xmlns:a16="http://schemas.microsoft.com/office/drawing/2014/main" id="{F07643E3-1111-4119-B2A6-3B50DCFCBBCF}"/>
              </a:ext>
            </a:extLst>
          </p:cNvPr>
          <p:cNvSpPr>
            <a:spLocks noGrp="1"/>
          </p:cNvSpPr>
          <p:nvPr>
            <p:ph type="sldNum" sz="quarter" idx="12"/>
          </p:nvPr>
        </p:nvSpPr>
        <p:spPr/>
        <p:txBody>
          <a:bodyPr/>
          <a:lstStyle/>
          <a:p>
            <a:fld id="{FCF69155-6916-4558-BD22-D72EE30DCDE9}" type="slidenum">
              <a:rPr lang="fr-FR" smtClean="0"/>
              <a:pPr/>
              <a:t>23</a:t>
            </a:fld>
            <a:endParaRPr lang="fr-FR" dirty="0"/>
          </a:p>
        </p:txBody>
      </p:sp>
      <p:sp>
        <p:nvSpPr>
          <p:cNvPr id="4" name="Espace réservé du pied de page 3">
            <a:extLst>
              <a:ext uri="{FF2B5EF4-FFF2-40B4-BE49-F238E27FC236}">
                <a16:creationId xmlns:a16="http://schemas.microsoft.com/office/drawing/2014/main" id="{91CD5E94-CED0-4E3A-AAEC-E62ADCB01D48}"/>
              </a:ext>
            </a:extLst>
          </p:cNvPr>
          <p:cNvSpPr>
            <a:spLocks noGrp="1"/>
          </p:cNvSpPr>
          <p:nvPr>
            <p:ph type="ftr" sz="quarter" idx="11"/>
          </p:nvPr>
        </p:nvSpPr>
        <p:spPr/>
        <p:txBody>
          <a:bodyPr/>
          <a:lstStyle/>
          <a:p>
            <a:r>
              <a:rPr lang="fr-FR"/>
              <a:t>Oscar Fossey – Soutenance de projet de fin d’étude</a:t>
            </a:r>
            <a:endParaRPr lang="fr-FR" dirty="0"/>
          </a:p>
        </p:txBody>
      </p:sp>
      <p:sp>
        <p:nvSpPr>
          <p:cNvPr id="7" name="ZoneTexte 6">
            <a:extLst>
              <a:ext uri="{FF2B5EF4-FFF2-40B4-BE49-F238E27FC236}">
                <a16:creationId xmlns:a16="http://schemas.microsoft.com/office/drawing/2014/main" id="{69ED96BA-F56E-40D2-AB30-2BA4A752FAE9}"/>
              </a:ext>
            </a:extLst>
          </p:cNvPr>
          <p:cNvSpPr txBox="1"/>
          <p:nvPr/>
        </p:nvSpPr>
        <p:spPr>
          <a:xfrm>
            <a:off x="811071" y="1337358"/>
            <a:ext cx="10214994" cy="2862322"/>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Thin_wall_rule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The thickness of the walls of the part must not be less than 0.8.</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Max_part_size_rule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The overall length of the full size should be less than 1000.</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Min_bars_size_rule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A circular bar must be larger than 2 and a rectangular bar must be larger than 3.</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Materials_rule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The prototype should be functional with only plastic or polymer features, any other materials cannot be used.</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err="1">
                <a:effectLst/>
                <a:latin typeface="Times New Roman" panose="02020603050405020304" pitchFamily="18" charset="0"/>
                <a:ea typeface="Arial" panose="020B0604020202020204" pitchFamily="34" charset="0"/>
                <a:cs typeface="Times New Roman" panose="02020603050405020304" pitchFamily="18" charset="0"/>
              </a:rPr>
              <a:t>Small_holes_rule</a:t>
            </a:r>
            <a:r>
              <a:rPr lang="en-US" sz="1800" dirty="0">
                <a:effectLst/>
                <a:latin typeface="Times New Roman" panose="02020603050405020304" pitchFamily="18" charset="0"/>
                <a:ea typeface="Arial" panose="020B0604020202020204" pitchFamily="34" charset="0"/>
                <a:cs typeface="Times New Roman" panose="02020603050405020304" pitchFamily="18" charset="0"/>
              </a:rPr>
              <a:t> : Holes made on the part should not be too small, minimum 2 of diameter.</a:t>
            </a:r>
            <a:endParaRPr lang="fr-FR" sz="1800" dirty="0">
              <a:effectLst/>
              <a:latin typeface="Times New Roman" panose="02020603050405020304" pitchFamily="18" charset="0"/>
              <a:ea typeface="Arial" panose="020B0604020202020204" pitchFamily="34" charset="0"/>
              <a:cs typeface="Times New Roman" panose="02020603050405020304" pitchFamily="18" charset="0"/>
            </a:endParaRPr>
          </a:p>
          <a:p>
            <a:endParaRPr lang="fr-FR" dirty="0"/>
          </a:p>
        </p:txBody>
      </p:sp>
      <p:pic>
        <p:nvPicPr>
          <p:cNvPr id="8" name="Image 7">
            <a:extLst>
              <a:ext uri="{FF2B5EF4-FFF2-40B4-BE49-F238E27FC236}">
                <a16:creationId xmlns:a16="http://schemas.microsoft.com/office/drawing/2014/main" id="{EC64DCFC-257B-4856-86EC-586B8CFA87F7}"/>
              </a:ext>
            </a:extLst>
          </p:cNvPr>
          <p:cNvPicPr>
            <a:picLocks noChangeAspect="1"/>
          </p:cNvPicPr>
          <p:nvPr/>
        </p:nvPicPr>
        <p:blipFill rotWithShape="1">
          <a:blip r:embed="rId2"/>
          <a:srcRect l="37387" r="4780"/>
          <a:stretch/>
        </p:blipFill>
        <p:spPr>
          <a:xfrm>
            <a:off x="3831726" y="4600290"/>
            <a:ext cx="4528547" cy="1618090"/>
          </a:xfrm>
          <a:prstGeom prst="rect">
            <a:avLst/>
          </a:prstGeom>
        </p:spPr>
      </p:pic>
    </p:spTree>
    <p:extLst>
      <p:ext uri="{BB962C8B-B14F-4D97-AF65-F5344CB8AC3E}">
        <p14:creationId xmlns:p14="http://schemas.microsoft.com/office/powerpoint/2010/main" val="38446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A8EE80-FEBD-476E-8429-0DB83F8262EC}"/>
              </a:ext>
            </a:extLst>
          </p:cNvPr>
          <p:cNvSpPr>
            <a:spLocks noGrp="1"/>
          </p:cNvSpPr>
          <p:nvPr>
            <p:ph type="title"/>
          </p:nvPr>
        </p:nvSpPr>
        <p:spPr>
          <a:xfrm rot="16200000">
            <a:off x="-2601767" y="3689846"/>
            <a:ext cx="5791258" cy="546099"/>
          </a:xfrm>
        </p:spPr>
        <p:txBody>
          <a:bodyPr/>
          <a:lstStyle/>
          <a:p>
            <a:r>
              <a:rPr lang="fr-FR" sz="2400" dirty="0"/>
              <a:t>Enrichissement sémantique et étude de similarité</a:t>
            </a:r>
          </a:p>
        </p:txBody>
      </p:sp>
      <p:sp>
        <p:nvSpPr>
          <p:cNvPr id="3" name="Espace réservé du numéro de diapositive 2">
            <a:extLst>
              <a:ext uri="{FF2B5EF4-FFF2-40B4-BE49-F238E27FC236}">
                <a16:creationId xmlns:a16="http://schemas.microsoft.com/office/drawing/2014/main" id="{974F0CA1-D23A-45F2-8F3D-27E8E8BFF95B}"/>
              </a:ext>
            </a:extLst>
          </p:cNvPr>
          <p:cNvSpPr>
            <a:spLocks noGrp="1"/>
          </p:cNvSpPr>
          <p:nvPr>
            <p:ph type="sldNum" sz="quarter" idx="12"/>
          </p:nvPr>
        </p:nvSpPr>
        <p:spPr/>
        <p:txBody>
          <a:bodyPr/>
          <a:lstStyle/>
          <a:p>
            <a:fld id="{FCF69155-6916-4558-BD22-D72EE30DCDE9}" type="slidenum">
              <a:rPr lang="fr-FR" smtClean="0"/>
              <a:pPr/>
              <a:t>24</a:t>
            </a:fld>
            <a:endParaRPr lang="fr-FR" dirty="0"/>
          </a:p>
        </p:txBody>
      </p:sp>
      <p:pic>
        <p:nvPicPr>
          <p:cNvPr id="5" name="Image 4">
            <a:extLst>
              <a:ext uri="{FF2B5EF4-FFF2-40B4-BE49-F238E27FC236}">
                <a16:creationId xmlns:a16="http://schemas.microsoft.com/office/drawing/2014/main" id="{ED573498-F13C-4DC3-9439-2CABF60AAC6F}"/>
              </a:ext>
            </a:extLst>
          </p:cNvPr>
          <p:cNvPicPr>
            <a:picLocks noChangeAspect="1"/>
          </p:cNvPicPr>
          <p:nvPr/>
        </p:nvPicPr>
        <p:blipFill rotWithShape="1">
          <a:blip r:embed="rId2"/>
          <a:srcRect b="455"/>
          <a:stretch/>
        </p:blipFill>
        <p:spPr>
          <a:xfrm>
            <a:off x="989216" y="1907860"/>
            <a:ext cx="2022010" cy="2768086"/>
          </a:xfrm>
          <a:prstGeom prst="rect">
            <a:avLst/>
          </a:prstGeom>
          <a:ln w="12700">
            <a:solidFill>
              <a:schemeClr val="tx1"/>
            </a:solidFill>
          </a:ln>
        </p:spPr>
      </p:pic>
      <p:sp>
        <p:nvSpPr>
          <p:cNvPr id="6" name="Rectangle 5">
            <a:extLst>
              <a:ext uri="{FF2B5EF4-FFF2-40B4-BE49-F238E27FC236}">
                <a16:creationId xmlns:a16="http://schemas.microsoft.com/office/drawing/2014/main" id="{343AD4FB-8685-4EF6-A5CE-762BCFF7B573}"/>
              </a:ext>
            </a:extLst>
          </p:cNvPr>
          <p:cNvSpPr/>
          <p:nvPr/>
        </p:nvSpPr>
        <p:spPr>
          <a:xfrm>
            <a:off x="1069714" y="2126442"/>
            <a:ext cx="1881925" cy="1583406"/>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fr-FR"/>
          </a:p>
        </p:txBody>
      </p:sp>
      <p:sp>
        <p:nvSpPr>
          <p:cNvPr id="38" name="Rectangle 37">
            <a:extLst>
              <a:ext uri="{FF2B5EF4-FFF2-40B4-BE49-F238E27FC236}">
                <a16:creationId xmlns:a16="http://schemas.microsoft.com/office/drawing/2014/main" id="{6A6FA130-C8F8-44C9-9FA6-8EC68C4106DA}"/>
              </a:ext>
            </a:extLst>
          </p:cNvPr>
          <p:cNvSpPr/>
          <p:nvPr/>
        </p:nvSpPr>
        <p:spPr>
          <a:xfrm>
            <a:off x="6292312" y="2646625"/>
            <a:ext cx="2918242" cy="311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WALL, SHAPE, VEGETEBAL, JUICE</a:t>
            </a:r>
          </a:p>
        </p:txBody>
      </p:sp>
      <p:grpSp>
        <p:nvGrpSpPr>
          <p:cNvPr id="39" name="Groupe 38">
            <a:extLst>
              <a:ext uri="{FF2B5EF4-FFF2-40B4-BE49-F238E27FC236}">
                <a16:creationId xmlns:a16="http://schemas.microsoft.com/office/drawing/2014/main" id="{58C477EF-6176-428C-8445-DEBF69B2324D}"/>
              </a:ext>
            </a:extLst>
          </p:cNvPr>
          <p:cNvGrpSpPr/>
          <p:nvPr/>
        </p:nvGrpSpPr>
        <p:grpSpPr>
          <a:xfrm>
            <a:off x="5881966" y="1723887"/>
            <a:ext cx="3805980" cy="713644"/>
            <a:chOff x="5129491" y="1295262"/>
            <a:chExt cx="3805980" cy="713644"/>
          </a:xfrm>
        </p:grpSpPr>
        <p:sp>
          <p:nvSpPr>
            <p:cNvPr id="40" name="Rectangle 39">
              <a:extLst>
                <a:ext uri="{FF2B5EF4-FFF2-40B4-BE49-F238E27FC236}">
                  <a16:creationId xmlns:a16="http://schemas.microsoft.com/office/drawing/2014/main" id="{F703D7A9-C3DE-4F9F-AC50-4726DA424093}"/>
                </a:ext>
              </a:extLst>
            </p:cNvPr>
            <p:cNvSpPr/>
            <p:nvPr/>
          </p:nvSpPr>
          <p:spPr>
            <a:xfrm>
              <a:off x="5129491" y="1704783"/>
              <a:ext cx="991636"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PLANES</a:t>
              </a:r>
            </a:p>
          </p:txBody>
        </p:sp>
        <p:sp>
          <p:nvSpPr>
            <p:cNvPr id="41" name="Rectangle 40">
              <a:extLst>
                <a:ext uri="{FF2B5EF4-FFF2-40B4-BE49-F238E27FC236}">
                  <a16:creationId xmlns:a16="http://schemas.microsoft.com/office/drawing/2014/main" id="{28C1AE4A-7E6F-4C1A-ACA8-ED4917320B78}"/>
                </a:ext>
              </a:extLst>
            </p:cNvPr>
            <p:cNvSpPr/>
            <p:nvPr/>
          </p:nvSpPr>
          <p:spPr>
            <a:xfrm>
              <a:off x="5980088" y="1296593"/>
              <a:ext cx="876559"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THIN</a:t>
              </a:r>
            </a:p>
          </p:txBody>
        </p:sp>
        <p:sp>
          <p:nvSpPr>
            <p:cNvPr id="42" name="Rectangle 41">
              <a:extLst>
                <a:ext uri="{FF2B5EF4-FFF2-40B4-BE49-F238E27FC236}">
                  <a16:creationId xmlns:a16="http://schemas.microsoft.com/office/drawing/2014/main" id="{47999DB4-DA16-4BDC-AB36-FB9E2F99EAC1}"/>
                </a:ext>
              </a:extLst>
            </p:cNvPr>
            <p:cNvSpPr/>
            <p:nvPr/>
          </p:nvSpPr>
          <p:spPr>
            <a:xfrm>
              <a:off x="7102150" y="1295262"/>
              <a:ext cx="1158327" cy="2876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CUCUMBER</a:t>
              </a:r>
            </a:p>
          </p:txBody>
        </p:sp>
        <p:sp>
          <p:nvSpPr>
            <p:cNvPr id="43" name="Rectangle 42">
              <a:extLst>
                <a:ext uri="{FF2B5EF4-FFF2-40B4-BE49-F238E27FC236}">
                  <a16:creationId xmlns:a16="http://schemas.microsoft.com/office/drawing/2014/main" id="{0AABAE9E-B5B2-488E-AA14-074D7FA898EE}"/>
                </a:ext>
              </a:extLst>
            </p:cNvPr>
            <p:cNvSpPr/>
            <p:nvPr/>
          </p:nvSpPr>
          <p:spPr>
            <a:xfrm>
              <a:off x="7244992" y="1697902"/>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GLASS</a:t>
              </a:r>
            </a:p>
          </p:txBody>
        </p:sp>
        <p:sp>
          <p:nvSpPr>
            <p:cNvPr id="44" name="Rectangle 43">
              <a:extLst>
                <a:ext uri="{FF2B5EF4-FFF2-40B4-BE49-F238E27FC236}">
                  <a16:creationId xmlns:a16="http://schemas.microsoft.com/office/drawing/2014/main" id="{40730619-6465-4F75-95BD-2A29B8957006}"/>
                </a:ext>
              </a:extLst>
            </p:cNvPr>
            <p:cNvSpPr/>
            <p:nvPr/>
          </p:nvSpPr>
          <p:spPr>
            <a:xfrm>
              <a:off x="6313937" y="1696676"/>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FORM</a:t>
              </a:r>
            </a:p>
          </p:txBody>
        </p:sp>
        <p:sp>
          <p:nvSpPr>
            <p:cNvPr id="45" name="Rectangle 44">
              <a:extLst>
                <a:ext uri="{FF2B5EF4-FFF2-40B4-BE49-F238E27FC236}">
                  <a16:creationId xmlns:a16="http://schemas.microsoft.com/office/drawing/2014/main" id="{CFB39FBA-78C3-4856-85D8-78DA26D35EEB}"/>
                </a:ext>
              </a:extLst>
            </p:cNvPr>
            <p:cNvSpPr/>
            <p:nvPr/>
          </p:nvSpPr>
          <p:spPr>
            <a:xfrm>
              <a:off x="8123707" y="1696064"/>
              <a:ext cx="811764"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LIQUID</a:t>
              </a:r>
            </a:p>
          </p:txBody>
        </p:sp>
      </p:grpSp>
      <p:sp>
        <p:nvSpPr>
          <p:cNvPr id="46" name="ZoneTexte 45">
            <a:extLst>
              <a:ext uri="{FF2B5EF4-FFF2-40B4-BE49-F238E27FC236}">
                <a16:creationId xmlns:a16="http://schemas.microsoft.com/office/drawing/2014/main" id="{4B14569B-039E-4839-9313-19EAF358137D}"/>
              </a:ext>
            </a:extLst>
          </p:cNvPr>
          <p:cNvSpPr txBox="1"/>
          <p:nvPr/>
        </p:nvSpPr>
        <p:spPr>
          <a:xfrm>
            <a:off x="1427524" y="1512956"/>
            <a:ext cx="1037463"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Idea card</a:t>
            </a:r>
          </a:p>
        </p:txBody>
      </p:sp>
      <p:sp>
        <p:nvSpPr>
          <p:cNvPr id="47" name="ZoneTexte 46">
            <a:extLst>
              <a:ext uri="{FF2B5EF4-FFF2-40B4-BE49-F238E27FC236}">
                <a16:creationId xmlns:a16="http://schemas.microsoft.com/office/drawing/2014/main" id="{DEBCAB6E-9DFC-44D7-9489-965EBFCD7216}"/>
              </a:ext>
            </a:extLst>
          </p:cNvPr>
          <p:cNvSpPr txBox="1"/>
          <p:nvPr/>
        </p:nvSpPr>
        <p:spPr>
          <a:xfrm>
            <a:off x="827432" y="5000848"/>
            <a:ext cx="3198376"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Reduced set of AM design rules </a:t>
            </a:r>
          </a:p>
        </p:txBody>
      </p:sp>
      <p:sp>
        <p:nvSpPr>
          <p:cNvPr id="37" name="Rectangle 36">
            <a:extLst>
              <a:ext uri="{FF2B5EF4-FFF2-40B4-BE49-F238E27FC236}">
                <a16:creationId xmlns:a16="http://schemas.microsoft.com/office/drawing/2014/main" id="{7B189408-F8A4-48F5-B8D9-D19AE0C2F5C3}"/>
              </a:ext>
            </a:extLst>
          </p:cNvPr>
          <p:cNvSpPr/>
          <p:nvPr/>
        </p:nvSpPr>
        <p:spPr>
          <a:xfrm>
            <a:off x="3547596" y="2202668"/>
            <a:ext cx="1942238" cy="20487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nvGrpSpPr>
          <p:cNvPr id="90" name="Groupe 89">
            <a:extLst>
              <a:ext uri="{FF2B5EF4-FFF2-40B4-BE49-F238E27FC236}">
                <a16:creationId xmlns:a16="http://schemas.microsoft.com/office/drawing/2014/main" id="{33D335B3-6017-46CD-A158-333909E83647}"/>
              </a:ext>
            </a:extLst>
          </p:cNvPr>
          <p:cNvGrpSpPr/>
          <p:nvPr/>
        </p:nvGrpSpPr>
        <p:grpSpPr>
          <a:xfrm>
            <a:off x="3505147" y="1736225"/>
            <a:ext cx="2022010" cy="1973624"/>
            <a:chOff x="3505147" y="1736225"/>
            <a:chExt cx="2022010" cy="1973624"/>
          </a:xfrm>
        </p:grpSpPr>
        <p:grpSp>
          <p:nvGrpSpPr>
            <p:cNvPr id="7" name="Groupe 6">
              <a:extLst>
                <a:ext uri="{FF2B5EF4-FFF2-40B4-BE49-F238E27FC236}">
                  <a16:creationId xmlns:a16="http://schemas.microsoft.com/office/drawing/2014/main" id="{3F16244D-D94F-4F30-925F-BF0BF2C07A72}"/>
                </a:ext>
              </a:extLst>
            </p:cNvPr>
            <p:cNvGrpSpPr/>
            <p:nvPr/>
          </p:nvGrpSpPr>
          <p:grpSpPr>
            <a:xfrm>
              <a:off x="3505147" y="2126443"/>
              <a:ext cx="2022010" cy="1583406"/>
              <a:chOff x="4516016" y="1903445"/>
              <a:chExt cx="2276670" cy="1847461"/>
            </a:xfrm>
          </p:grpSpPr>
          <p:sp>
            <p:nvSpPr>
              <p:cNvPr id="8" name="Rectangle 7">
                <a:extLst>
                  <a:ext uri="{FF2B5EF4-FFF2-40B4-BE49-F238E27FC236}">
                    <a16:creationId xmlns:a16="http://schemas.microsoft.com/office/drawing/2014/main" id="{06B9796C-ECE2-4A64-948A-F096C5B421E2}"/>
                  </a:ext>
                </a:extLst>
              </p:cNvPr>
              <p:cNvSpPr/>
              <p:nvPr/>
            </p:nvSpPr>
            <p:spPr>
              <a:xfrm>
                <a:off x="4516016" y="1903445"/>
                <a:ext cx="2276670" cy="184746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9" name="Rectangle 8">
                <a:extLst>
                  <a:ext uri="{FF2B5EF4-FFF2-40B4-BE49-F238E27FC236}">
                    <a16:creationId xmlns:a16="http://schemas.microsoft.com/office/drawing/2014/main" id="{5CB47BCD-1C62-4B7E-A7C9-DD8A8D5488D0}"/>
                  </a:ext>
                </a:extLst>
              </p:cNvPr>
              <p:cNvSpPr/>
              <p:nvPr/>
            </p:nvSpPr>
            <p:spPr>
              <a:xfrm>
                <a:off x="4665307" y="2062065"/>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CF8109EC-CD6B-49FD-AFD4-8177004D748C}"/>
                  </a:ext>
                </a:extLst>
              </p:cNvPr>
              <p:cNvSpPr/>
              <p:nvPr/>
            </p:nvSpPr>
            <p:spPr>
              <a:xfrm>
                <a:off x="5318451" y="2062065"/>
                <a:ext cx="258146"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08CC1CDF-DE0A-4061-8761-7E81F53D8B8D}"/>
                  </a:ext>
                </a:extLst>
              </p:cNvPr>
              <p:cNvSpPr/>
              <p:nvPr/>
            </p:nvSpPr>
            <p:spPr>
              <a:xfrm>
                <a:off x="5701005" y="2062065"/>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A8CB914C-48A0-4821-842E-14AE3C525880}"/>
                  </a:ext>
                </a:extLst>
              </p:cNvPr>
              <p:cNvSpPr/>
              <p:nvPr/>
            </p:nvSpPr>
            <p:spPr>
              <a:xfrm>
                <a:off x="6542313" y="2059044"/>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A82F8DE-2E85-41F3-B3AC-32DC0D874F9F}"/>
                  </a:ext>
                </a:extLst>
              </p:cNvPr>
              <p:cNvSpPr/>
              <p:nvPr/>
            </p:nvSpPr>
            <p:spPr>
              <a:xfrm>
                <a:off x="4665308" y="2284622"/>
                <a:ext cx="146180"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65AD0C6-4A9B-4953-9232-D2776CFAAAA6}"/>
                  </a:ext>
                </a:extLst>
              </p:cNvPr>
              <p:cNvSpPr/>
              <p:nvPr/>
            </p:nvSpPr>
            <p:spPr>
              <a:xfrm>
                <a:off x="4960780" y="2284623"/>
                <a:ext cx="615817"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EEBF4D59-2F3E-49A6-9466-20A0540F4136}"/>
                  </a:ext>
                </a:extLst>
              </p:cNvPr>
              <p:cNvSpPr/>
              <p:nvPr/>
            </p:nvSpPr>
            <p:spPr>
              <a:xfrm>
                <a:off x="5701005" y="2284622"/>
                <a:ext cx="394995"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F22774B7-CBCF-4661-9A5C-1D61E028EF88}"/>
                  </a:ext>
                </a:extLst>
              </p:cNvPr>
              <p:cNvSpPr/>
              <p:nvPr/>
            </p:nvSpPr>
            <p:spPr>
              <a:xfrm>
                <a:off x="6214189" y="2281601"/>
                <a:ext cx="474303" cy="1475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ACE74788-0DE7-4AC0-9DDD-C4D98DE76D37}"/>
                  </a:ext>
                </a:extLst>
              </p:cNvPr>
              <p:cNvSpPr/>
              <p:nvPr/>
            </p:nvSpPr>
            <p:spPr>
              <a:xfrm>
                <a:off x="4665307" y="2504158"/>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B6BD7868-DF14-43AC-9366-F83162EC5D92}"/>
                  </a:ext>
                </a:extLst>
              </p:cNvPr>
              <p:cNvSpPr/>
              <p:nvPr/>
            </p:nvSpPr>
            <p:spPr>
              <a:xfrm>
                <a:off x="5318451" y="2504158"/>
                <a:ext cx="489852" cy="120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88C3B71C-887B-4DA4-9AB5-6411B3C28329}"/>
                  </a:ext>
                </a:extLst>
              </p:cNvPr>
              <p:cNvSpPr/>
              <p:nvPr/>
            </p:nvSpPr>
            <p:spPr>
              <a:xfrm>
                <a:off x="5912497" y="2504159"/>
                <a:ext cx="578498"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58438164-B8CF-4655-A954-2E43F0FAF4E4}"/>
                  </a:ext>
                </a:extLst>
              </p:cNvPr>
              <p:cNvSpPr/>
              <p:nvPr/>
            </p:nvSpPr>
            <p:spPr>
              <a:xfrm>
                <a:off x="6542313" y="2501137"/>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84A6D717-2396-4C04-A71F-55896F9D36D8}"/>
                  </a:ext>
                </a:extLst>
              </p:cNvPr>
              <p:cNvSpPr/>
              <p:nvPr/>
            </p:nvSpPr>
            <p:spPr>
              <a:xfrm>
                <a:off x="4665307" y="2720673"/>
                <a:ext cx="351453" cy="18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C437A36B-0F64-4DC4-960F-A56294DA853A}"/>
                  </a:ext>
                </a:extLst>
              </p:cNvPr>
              <p:cNvSpPr/>
              <p:nvPr/>
            </p:nvSpPr>
            <p:spPr>
              <a:xfrm>
                <a:off x="5086745" y="2720673"/>
                <a:ext cx="489852" cy="1839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E56486FA-91FD-4695-B4DD-A7276394F251}"/>
                  </a:ext>
                </a:extLst>
              </p:cNvPr>
              <p:cNvSpPr/>
              <p:nvPr/>
            </p:nvSpPr>
            <p:spPr>
              <a:xfrm>
                <a:off x="5701005" y="2720674"/>
                <a:ext cx="66247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AC68AF7-53FA-40A5-9C70-08AF5BBA8837}"/>
                  </a:ext>
                </a:extLst>
              </p:cNvPr>
              <p:cNvSpPr/>
              <p:nvPr/>
            </p:nvSpPr>
            <p:spPr>
              <a:xfrm>
                <a:off x="6487887" y="2717652"/>
                <a:ext cx="200606" cy="159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EF73D076-C00C-4A95-AE01-58A30DA86A91}"/>
                  </a:ext>
                </a:extLst>
              </p:cNvPr>
              <p:cNvSpPr/>
              <p:nvPr/>
            </p:nvSpPr>
            <p:spPr>
              <a:xfrm>
                <a:off x="4665307" y="2976612"/>
                <a:ext cx="503853"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34C6795E-2F1E-4ADB-8AB2-F257BA5B35F3}"/>
                  </a:ext>
                </a:extLst>
              </p:cNvPr>
              <p:cNvSpPr/>
              <p:nvPr/>
            </p:nvSpPr>
            <p:spPr>
              <a:xfrm>
                <a:off x="5318451" y="2976612"/>
                <a:ext cx="258146"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1AB9AF1F-6FD1-4602-8898-FD06D06B97F7}"/>
                  </a:ext>
                </a:extLst>
              </p:cNvPr>
              <p:cNvSpPr/>
              <p:nvPr/>
            </p:nvSpPr>
            <p:spPr>
              <a:xfrm>
                <a:off x="5701005" y="2976612"/>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E217F90C-EBF2-4C05-AA32-A5B1594CBD11}"/>
                  </a:ext>
                </a:extLst>
              </p:cNvPr>
              <p:cNvSpPr/>
              <p:nvPr/>
            </p:nvSpPr>
            <p:spPr>
              <a:xfrm>
                <a:off x="6542313" y="2973591"/>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D9682DE3-E72A-4FB1-8002-7AA70A7084D1}"/>
                  </a:ext>
                </a:extLst>
              </p:cNvPr>
              <p:cNvSpPr/>
              <p:nvPr/>
            </p:nvSpPr>
            <p:spPr>
              <a:xfrm>
                <a:off x="4665307" y="3212609"/>
                <a:ext cx="548950"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3833287C-6216-48E8-8D84-936A78544A43}"/>
                  </a:ext>
                </a:extLst>
              </p:cNvPr>
              <p:cNvSpPr/>
              <p:nvPr/>
            </p:nvSpPr>
            <p:spPr>
              <a:xfrm>
                <a:off x="5318451" y="3212609"/>
                <a:ext cx="594046"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FBC42ABA-0DAC-494C-886A-9EC185748A2C}"/>
                  </a:ext>
                </a:extLst>
              </p:cNvPr>
              <p:cNvSpPr/>
              <p:nvPr/>
            </p:nvSpPr>
            <p:spPr>
              <a:xfrm>
                <a:off x="6016691" y="3212609"/>
                <a:ext cx="47430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FE3642A7-43C0-4533-8B71-4FE4D6C32DC0}"/>
                  </a:ext>
                </a:extLst>
              </p:cNvPr>
              <p:cNvSpPr/>
              <p:nvPr/>
            </p:nvSpPr>
            <p:spPr>
              <a:xfrm>
                <a:off x="6542313" y="3209587"/>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95F03615-04AA-4BC6-A627-ADD18A7E355E}"/>
                  </a:ext>
                </a:extLst>
              </p:cNvPr>
              <p:cNvSpPr/>
              <p:nvPr/>
            </p:nvSpPr>
            <p:spPr>
              <a:xfrm>
                <a:off x="4665307" y="3421571"/>
                <a:ext cx="351453"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112A3785-65B7-4606-B9C3-14E5F5F3276C}"/>
                  </a:ext>
                </a:extLst>
              </p:cNvPr>
              <p:cNvSpPr/>
              <p:nvPr/>
            </p:nvSpPr>
            <p:spPr>
              <a:xfrm>
                <a:off x="5166051" y="3421571"/>
                <a:ext cx="410546" cy="13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FFBA90B0-E662-4617-AD8D-D4F70A2096E6}"/>
                  </a:ext>
                </a:extLst>
              </p:cNvPr>
              <p:cNvSpPr/>
              <p:nvPr/>
            </p:nvSpPr>
            <p:spPr>
              <a:xfrm>
                <a:off x="5701005" y="3421570"/>
                <a:ext cx="789990"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672177E1-DF19-41DE-85F9-17F8BC12404F}"/>
                  </a:ext>
                </a:extLst>
              </p:cNvPr>
              <p:cNvSpPr/>
              <p:nvPr/>
            </p:nvSpPr>
            <p:spPr>
              <a:xfrm>
                <a:off x="6542313" y="3418549"/>
                <a:ext cx="146179" cy="139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8" name="ZoneTexte 47">
              <a:extLst>
                <a:ext uri="{FF2B5EF4-FFF2-40B4-BE49-F238E27FC236}">
                  <a16:creationId xmlns:a16="http://schemas.microsoft.com/office/drawing/2014/main" id="{D57F4487-BDE2-4968-8600-565522155D02}"/>
                </a:ext>
              </a:extLst>
            </p:cNvPr>
            <p:cNvSpPr txBox="1"/>
            <p:nvPr/>
          </p:nvSpPr>
          <p:spPr>
            <a:xfrm>
              <a:off x="3843901" y="1736225"/>
              <a:ext cx="1457258"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Bag of Words</a:t>
              </a:r>
            </a:p>
          </p:txBody>
        </p:sp>
      </p:grpSp>
      <p:sp>
        <p:nvSpPr>
          <p:cNvPr id="49" name="Rectangle 48">
            <a:extLst>
              <a:ext uri="{FF2B5EF4-FFF2-40B4-BE49-F238E27FC236}">
                <a16:creationId xmlns:a16="http://schemas.microsoft.com/office/drawing/2014/main" id="{29BF346E-2C46-4F03-B74D-EEC849D8F0B9}"/>
              </a:ext>
            </a:extLst>
          </p:cNvPr>
          <p:cNvSpPr/>
          <p:nvPr/>
        </p:nvSpPr>
        <p:spPr>
          <a:xfrm>
            <a:off x="4939149" y="5634464"/>
            <a:ext cx="4342915" cy="432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u="none" strike="noStrike" dirty="0">
                <a:effectLst/>
                <a:latin typeface="Book Antiqua" panose="02040602050305030304" pitchFamily="18" charset="0"/>
              </a:rPr>
              <a:t>Are the rectangular or circular bars too thin?</a:t>
            </a:r>
            <a:endParaRPr lang="fr-FR" sz="1600" dirty="0"/>
          </a:p>
        </p:txBody>
      </p:sp>
      <p:cxnSp>
        <p:nvCxnSpPr>
          <p:cNvPr id="50" name="Connecteur droit 49">
            <a:extLst>
              <a:ext uri="{FF2B5EF4-FFF2-40B4-BE49-F238E27FC236}">
                <a16:creationId xmlns:a16="http://schemas.microsoft.com/office/drawing/2014/main" id="{B354EE3E-1B86-409D-85E3-8570AE060B03}"/>
              </a:ext>
            </a:extLst>
          </p:cNvPr>
          <p:cNvCxnSpPr>
            <a:stCxn id="37" idx="3"/>
            <a:endCxn id="38" idx="1"/>
          </p:cNvCxnSpPr>
          <p:nvPr/>
        </p:nvCxnSpPr>
        <p:spPr>
          <a:xfrm>
            <a:off x="5489834" y="2305104"/>
            <a:ext cx="802478" cy="497023"/>
          </a:xfrm>
          <a:prstGeom prst="line">
            <a:avLst/>
          </a:prstGeom>
        </p:spPr>
        <p:style>
          <a:lnRef idx="1">
            <a:schemeClr val="dk1"/>
          </a:lnRef>
          <a:fillRef idx="0">
            <a:schemeClr val="dk1"/>
          </a:fillRef>
          <a:effectRef idx="0">
            <a:schemeClr val="dk1"/>
          </a:effectRef>
          <a:fontRef idx="minor">
            <a:schemeClr val="tx1"/>
          </a:fontRef>
        </p:style>
      </p:cxnSp>
      <p:cxnSp>
        <p:nvCxnSpPr>
          <p:cNvPr id="51" name="Connecteur droit 50">
            <a:extLst>
              <a:ext uri="{FF2B5EF4-FFF2-40B4-BE49-F238E27FC236}">
                <a16:creationId xmlns:a16="http://schemas.microsoft.com/office/drawing/2014/main" id="{E41A05AC-B879-436E-ADCE-8390934F5755}"/>
              </a:ext>
            </a:extLst>
          </p:cNvPr>
          <p:cNvCxnSpPr>
            <a:cxnSpLocks/>
            <a:endCxn id="49" idx="1"/>
          </p:cNvCxnSpPr>
          <p:nvPr/>
        </p:nvCxnSpPr>
        <p:spPr>
          <a:xfrm>
            <a:off x="3371850" y="5850829"/>
            <a:ext cx="1567299" cy="0"/>
          </a:xfrm>
          <a:prstGeom prst="line">
            <a:avLst/>
          </a:prstGeom>
        </p:spPr>
        <p:style>
          <a:lnRef idx="1">
            <a:schemeClr val="dk1"/>
          </a:lnRef>
          <a:fillRef idx="0">
            <a:schemeClr val="dk1"/>
          </a:fillRef>
          <a:effectRef idx="0">
            <a:schemeClr val="dk1"/>
          </a:effectRef>
          <a:fontRef idx="minor">
            <a:schemeClr val="tx1"/>
          </a:fontRef>
        </p:style>
      </p:cxnSp>
      <p:grpSp>
        <p:nvGrpSpPr>
          <p:cNvPr id="52" name="Groupe 51">
            <a:extLst>
              <a:ext uri="{FF2B5EF4-FFF2-40B4-BE49-F238E27FC236}">
                <a16:creationId xmlns:a16="http://schemas.microsoft.com/office/drawing/2014/main" id="{AC3EFB84-BF52-49AF-B458-8224476290BA}"/>
              </a:ext>
            </a:extLst>
          </p:cNvPr>
          <p:cNvGrpSpPr/>
          <p:nvPr/>
        </p:nvGrpSpPr>
        <p:grpSpPr>
          <a:xfrm>
            <a:off x="5099895" y="4725280"/>
            <a:ext cx="3956212" cy="712418"/>
            <a:chOff x="5129491" y="1295262"/>
            <a:chExt cx="3956212" cy="712418"/>
          </a:xfrm>
        </p:grpSpPr>
        <p:sp>
          <p:nvSpPr>
            <p:cNvPr id="53" name="Rectangle 52">
              <a:extLst>
                <a:ext uri="{FF2B5EF4-FFF2-40B4-BE49-F238E27FC236}">
                  <a16:creationId xmlns:a16="http://schemas.microsoft.com/office/drawing/2014/main" id="{21A97114-41C8-426C-A889-9B8B9823875E}"/>
                </a:ext>
              </a:extLst>
            </p:cNvPr>
            <p:cNvSpPr/>
            <p:nvPr/>
          </p:nvSpPr>
          <p:spPr>
            <a:xfrm>
              <a:off x="5129491" y="1704783"/>
              <a:ext cx="991636"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BEAM</a:t>
              </a:r>
            </a:p>
          </p:txBody>
        </p:sp>
        <p:sp>
          <p:nvSpPr>
            <p:cNvPr id="54" name="Rectangle 53">
              <a:extLst>
                <a:ext uri="{FF2B5EF4-FFF2-40B4-BE49-F238E27FC236}">
                  <a16:creationId xmlns:a16="http://schemas.microsoft.com/office/drawing/2014/main" id="{C44655AE-4A39-4B02-8C34-3E88198AA5B6}"/>
                </a:ext>
              </a:extLst>
            </p:cNvPr>
            <p:cNvSpPr/>
            <p:nvPr/>
          </p:nvSpPr>
          <p:spPr>
            <a:xfrm>
              <a:off x="5980088" y="1296593"/>
              <a:ext cx="876559" cy="2935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SLIM</a:t>
              </a:r>
            </a:p>
          </p:txBody>
        </p:sp>
        <p:sp>
          <p:nvSpPr>
            <p:cNvPr id="55" name="Rectangle 54">
              <a:extLst>
                <a:ext uri="{FF2B5EF4-FFF2-40B4-BE49-F238E27FC236}">
                  <a16:creationId xmlns:a16="http://schemas.microsoft.com/office/drawing/2014/main" id="{7A492137-9DE5-4EAD-B0FE-054929C1AB4C}"/>
                </a:ext>
              </a:extLst>
            </p:cNvPr>
            <p:cNvSpPr/>
            <p:nvPr/>
          </p:nvSpPr>
          <p:spPr>
            <a:xfrm>
              <a:off x="7102150" y="1295262"/>
              <a:ext cx="1158327" cy="28767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EDGE</a:t>
              </a:r>
            </a:p>
          </p:txBody>
        </p:sp>
        <p:sp>
          <p:nvSpPr>
            <p:cNvPr id="56" name="Rectangle 55">
              <a:extLst>
                <a:ext uri="{FF2B5EF4-FFF2-40B4-BE49-F238E27FC236}">
                  <a16:creationId xmlns:a16="http://schemas.microsoft.com/office/drawing/2014/main" id="{1F65AB3E-4862-4CC1-9C99-5ED34DA1419F}"/>
                </a:ext>
              </a:extLst>
            </p:cNvPr>
            <p:cNvSpPr/>
            <p:nvPr/>
          </p:nvSpPr>
          <p:spPr>
            <a:xfrm>
              <a:off x="7244991" y="1697902"/>
              <a:ext cx="782071" cy="2852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ROUND</a:t>
              </a:r>
            </a:p>
          </p:txBody>
        </p:sp>
        <p:sp>
          <p:nvSpPr>
            <p:cNvPr id="57" name="Rectangle 56">
              <a:extLst>
                <a:ext uri="{FF2B5EF4-FFF2-40B4-BE49-F238E27FC236}">
                  <a16:creationId xmlns:a16="http://schemas.microsoft.com/office/drawing/2014/main" id="{D5AD4DD9-B5B2-4837-8855-CEC0FE51B0BC}"/>
                </a:ext>
              </a:extLst>
            </p:cNvPr>
            <p:cNvSpPr/>
            <p:nvPr/>
          </p:nvSpPr>
          <p:spPr>
            <a:xfrm>
              <a:off x="6313937" y="1696676"/>
              <a:ext cx="679580"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FORM</a:t>
              </a:r>
            </a:p>
          </p:txBody>
        </p:sp>
        <p:sp>
          <p:nvSpPr>
            <p:cNvPr id="58" name="Rectangle 57">
              <a:extLst>
                <a:ext uri="{FF2B5EF4-FFF2-40B4-BE49-F238E27FC236}">
                  <a16:creationId xmlns:a16="http://schemas.microsoft.com/office/drawing/2014/main" id="{D8C6CC61-B8BB-4933-A54F-C14039B4D6C0}"/>
                </a:ext>
              </a:extLst>
            </p:cNvPr>
            <p:cNvSpPr/>
            <p:nvPr/>
          </p:nvSpPr>
          <p:spPr>
            <a:xfrm>
              <a:off x="8123707" y="1696064"/>
              <a:ext cx="961996" cy="31100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fr-FR" sz="1400" dirty="0"/>
                <a:t>MINIMUM</a:t>
              </a:r>
            </a:p>
          </p:txBody>
        </p:sp>
      </p:grpSp>
      <p:cxnSp>
        <p:nvCxnSpPr>
          <p:cNvPr id="59" name="Connecteur droit 58">
            <a:extLst>
              <a:ext uri="{FF2B5EF4-FFF2-40B4-BE49-F238E27FC236}">
                <a16:creationId xmlns:a16="http://schemas.microsoft.com/office/drawing/2014/main" id="{DE03BD3C-4FA4-4CE8-A8EF-E82856CDD2A4}"/>
              </a:ext>
            </a:extLst>
          </p:cNvPr>
          <p:cNvCxnSpPr>
            <a:cxnSpLocks/>
            <a:stCxn id="38" idx="3"/>
          </p:cNvCxnSpPr>
          <p:nvPr/>
        </p:nvCxnSpPr>
        <p:spPr>
          <a:xfrm flipV="1">
            <a:off x="9210554" y="2799010"/>
            <a:ext cx="887335" cy="3117"/>
          </a:xfrm>
          <a:prstGeom prst="line">
            <a:avLst/>
          </a:prstGeom>
        </p:spPr>
        <p:style>
          <a:lnRef idx="1">
            <a:schemeClr val="dk1"/>
          </a:lnRef>
          <a:fillRef idx="0">
            <a:schemeClr val="dk1"/>
          </a:fillRef>
          <a:effectRef idx="0">
            <a:schemeClr val="dk1"/>
          </a:effectRef>
          <a:fontRef idx="minor">
            <a:schemeClr val="tx1"/>
          </a:fontRef>
        </p:style>
      </p:cxnSp>
      <p:cxnSp>
        <p:nvCxnSpPr>
          <p:cNvPr id="60" name="Connecteur droit 59">
            <a:extLst>
              <a:ext uri="{FF2B5EF4-FFF2-40B4-BE49-F238E27FC236}">
                <a16:creationId xmlns:a16="http://schemas.microsoft.com/office/drawing/2014/main" id="{CE6310FD-7768-45F8-923A-9B9A226392C7}"/>
              </a:ext>
            </a:extLst>
          </p:cNvPr>
          <p:cNvCxnSpPr>
            <a:cxnSpLocks/>
            <a:stCxn id="49" idx="3"/>
          </p:cNvCxnSpPr>
          <p:nvPr/>
        </p:nvCxnSpPr>
        <p:spPr>
          <a:xfrm flipV="1">
            <a:off x="9282064" y="5845466"/>
            <a:ext cx="820989" cy="5363"/>
          </a:xfrm>
          <a:prstGeom prst="line">
            <a:avLst/>
          </a:prstGeom>
        </p:spPr>
        <p:style>
          <a:lnRef idx="1">
            <a:schemeClr val="dk1"/>
          </a:lnRef>
          <a:fillRef idx="0">
            <a:schemeClr val="dk1"/>
          </a:fillRef>
          <a:effectRef idx="0">
            <a:schemeClr val="dk1"/>
          </a:effectRef>
          <a:fontRef idx="minor">
            <a:schemeClr val="tx1"/>
          </a:fontRef>
        </p:style>
      </p:cxnSp>
      <p:cxnSp>
        <p:nvCxnSpPr>
          <p:cNvPr id="61" name="Connecteur droit 60">
            <a:extLst>
              <a:ext uri="{FF2B5EF4-FFF2-40B4-BE49-F238E27FC236}">
                <a16:creationId xmlns:a16="http://schemas.microsoft.com/office/drawing/2014/main" id="{DDC887B4-B99D-40CB-A768-B28B423FDFD0}"/>
              </a:ext>
            </a:extLst>
          </p:cNvPr>
          <p:cNvCxnSpPr>
            <a:cxnSpLocks/>
            <a:stCxn id="6" idx="3"/>
            <a:endCxn id="8" idx="1"/>
          </p:cNvCxnSpPr>
          <p:nvPr/>
        </p:nvCxnSpPr>
        <p:spPr>
          <a:xfrm>
            <a:off x="2951639" y="2918145"/>
            <a:ext cx="553508" cy="1"/>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2" name="ZoneTexte 61">
                <a:extLst>
                  <a:ext uri="{FF2B5EF4-FFF2-40B4-BE49-F238E27FC236}">
                    <a16:creationId xmlns:a16="http://schemas.microsoft.com/office/drawing/2014/main" id="{6BFE00DF-F2A3-4BE3-AFEA-B4CBCB89B680}"/>
                  </a:ext>
                </a:extLst>
              </p:cNvPr>
              <p:cNvSpPr txBox="1"/>
              <p:nvPr/>
            </p:nvSpPr>
            <p:spPr>
              <a:xfrm>
                <a:off x="10176284" y="4168215"/>
                <a:ext cx="1943096" cy="312458"/>
              </a:xfrm>
              <a:prstGeom prst="rect">
                <a:avLst/>
              </a:prstGeom>
              <a:noFill/>
            </p:spPr>
            <p:txBody>
              <a:bodyPr wrap="none" lIns="0" tIns="0" rIns="0" bIns="0" rtlCol="0">
                <a:spAutoFit/>
              </a:bodyPr>
              <a:lstStyle/>
              <a:p>
                <a14:m>
                  <m:oMath xmlns:m="http://schemas.openxmlformats.org/officeDocument/2006/math">
                    <m:r>
                      <a:rPr lang="fr-FR" b="0" i="1" smtClean="0">
                        <a:latin typeface="Cambria Math" panose="02040503050406030204" pitchFamily="18" charset="0"/>
                      </a:rPr>
                      <m:t>𝑠𝑖𝑚</m:t>
                    </m:r>
                    <m:r>
                      <a:rPr lang="fr-FR" b="0" i="1" smtClean="0">
                        <a:latin typeface="Cambria Math" panose="02040503050406030204" pitchFamily="18" charset="0"/>
                      </a:rPr>
                      <m:t>=</m:t>
                    </m:r>
                    <m:r>
                      <m:rPr>
                        <m:sty m:val="p"/>
                      </m:rPr>
                      <a:rPr lang="fr-FR" b="0" i="0" smtClean="0">
                        <a:latin typeface="Cambria Math" panose="02040503050406030204" pitchFamily="18" charset="0"/>
                      </a:rPr>
                      <m:t>cos</m:t>
                    </m:r>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𝑆𝑒𝑛</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𝐷𝑅</m:t>
                        </m:r>
                      </m:e>
                    </m:acc>
                  </m:oMath>
                </a14:m>
                <a:r>
                  <a:rPr lang="fr-FR" dirty="0"/>
                  <a:t>)</a:t>
                </a:r>
              </a:p>
            </p:txBody>
          </p:sp>
        </mc:Choice>
        <mc:Fallback xmlns="">
          <p:sp>
            <p:nvSpPr>
              <p:cNvPr id="62" name="ZoneTexte 61">
                <a:extLst>
                  <a:ext uri="{FF2B5EF4-FFF2-40B4-BE49-F238E27FC236}">
                    <a16:creationId xmlns:a16="http://schemas.microsoft.com/office/drawing/2014/main" id="{6BFE00DF-F2A3-4BE3-AFEA-B4CBCB89B680}"/>
                  </a:ext>
                </a:extLst>
              </p:cNvPr>
              <p:cNvSpPr txBox="1">
                <a:spLocks noRot="1" noChangeAspect="1" noMove="1" noResize="1" noEditPoints="1" noAdjustHandles="1" noChangeArrowheads="1" noChangeShapeType="1" noTextEdit="1"/>
              </p:cNvSpPr>
              <p:nvPr/>
            </p:nvSpPr>
            <p:spPr>
              <a:xfrm>
                <a:off x="10176284" y="4168215"/>
                <a:ext cx="1943096" cy="312458"/>
              </a:xfrm>
              <a:prstGeom prst="rect">
                <a:avLst/>
              </a:prstGeom>
              <a:blipFill>
                <a:blip r:embed="rId3"/>
                <a:stretch>
                  <a:fillRect l="-4389" t="-13725" r="-6583" b="-45098"/>
                </a:stretch>
              </a:blipFill>
            </p:spPr>
            <p:txBody>
              <a:bodyPr/>
              <a:lstStyle/>
              <a:p>
                <a:r>
                  <a:rPr lang="fr-FR">
                    <a:noFill/>
                  </a:rPr>
                  <a:t> </a:t>
                </a:r>
              </a:p>
            </p:txBody>
          </p:sp>
        </mc:Fallback>
      </mc:AlternateContent>
      <p:cxnSp>
        <p:nvCxnSpPr>
          <p:cNvPr id="63" name="Connecteur droit 62">
            <a:extLst>
              <a:ext uri="{FF2B5EF4-FFF2-40B4-BE49-F238E27FC236}">
                <a16:creationId xmlns:a16="http://schemas.microsoft.com/office/drawing/2014/main" id="{ED2DA4CF-43F6-43D6-8110-06B4716B77D3}"/>
              </a:ext>
            </a:extLst>
          </p:cNvPr>
          <p:cNvCxnSpPr>
            <a:cxnSpLocks/>
            <a:stCxn id="67" idx="2"/>
            <a:endCxn id="62" idx="0"/>
          </p:cNvCxnSpPr>
          <p:nvPr/>
        </p:nvCxnSpPr>
        <p:spPr>
          <a:xfrm flipH="1">
            <a:off x="11147832" y="2959509"/>
            <a:ext cx="6244" cy="1208706"/>
          </a:xfrm>
          <a:prstGeom prst="line">
            <a:avLst/>
          </a:prstGeom>
        </p:spPr>
        <p:style>
          <a:lnRef idx="1">
            <a:schemeClr val="dk1"/>
          </a:lnRef>
          <a:fillRef idx="0">
            <a:schemeClr val="dk1"/>
          </a:fillRef>
          <a:effectRef idx="0">
            <a:schemeClr val="dk1"/>
          </a:effectRef>
          <a:fontRef idx="minor">
            <a:schemeClr val="tx1"/>
          </a:fontRef>
        </p:style>
      </p:cxnSp>
      <p:cxnSp>
        <p:nvCxnSpPr>
          <p:cNvPr id="64" name="Connecteur droit 63">
            <a:extLst>
              <a:ext uri="{FF2B5EF4-FFF2-40B4-BE49-F238E27FC236}">
                <a16:creationId xmlns:a16="http://schemas.microsoft.com/office/drawing/2014/main" id="{E960165B-2BEF-42AF-8D3E-E567C8F5B500}"/>
              </a:ext>
            </a:extLst>
          </p:cNvPr>
          <p:cNvCxnSpPr>
            <a:cxnSpLocks/>
            <a:stCxn id="62" idx="2"/>
            <a:endCxn id="68" idx="0"/>
          </p:cNvCxnSpPr>
          <p:nvPr/>
        </p:nvCxnSpPr>
        <p:spPr>
          <a:xfrm>
            <a:off x="11147832" y="4480673"/>
            <a:ext cx="13682" cy="1135646"/>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7" name="ZoneTexte 66">
                <a:extLst>
                  <a:ext uri="{FF2B5EF4-FFF2-40B4-BE49-F238E27FC236}">
                    <a16:creationId xmlns:a16="http://schemas.microsoft.com/office/drawing/2014/main" id="{AF9178C0-09A0-47EB-83A8-BF24AF629AAB}"/>
                  </a:ext>
                </a:extLst>
              </p:cNvPr>
              <p:cNvSpPr txBox="1"/>
              <p:nvPr/>
            </p:nvSpPr>
            <p:spPr>
              <a:xfrm>
                <a:off x="10204425" y="2554718"/>
                <a:ext cx="1899302" cy="4047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𝑆𝑒𝑛𝑡𝑒𝑛𝑐𝑒</m:t>
                      </m:r>
                      <m:r>
                        <a:rPr lang="fr-FR" b="0" i="1" smtClean="0">
                          <a:latin typeface="Cambria Math" panose="02040503050406030204" pitchFamily="18" charset="0"/>
                        </a:rPr>
                        <m:t>= </m:t>
                      </m:r>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𝑆𝑒𝑛</m:t>
                          </m:r>
                        </m:e>
                      </m:acc>
                    </m:oMath>
                  </m:oMathPara>
                </a14:m>
                <a:endParaRPr lang="fr-FR" dirty="0">
                  <a:latin typeface="Book Antiqua" panose="02040602050305030304" pitchFamily="18" charset="0"/>
                </a:endParaRPr>
              </a:p>
            </p:txBody>
          </p:sp>
        </mc:Choice>
        <mc:Fallback xmlns="">
          <p:sp>
            <p:nvSpPr>
              <p:cNvPr id="67" name="ZoneTexte 66">
                <a:extLst>
                  <a:ext uri="{FF2B5EF4-FFF2-40B4-BE49-F238E27FC236}">
                    <a16:creationId xmlns:a16="http://schemas.microsoft.com/office/drawing/2014/main" id="{AF9178C0-09A0-47EB-83A8-BF24AF629AAB}"/>
                  </a:ext>
                </a:extLst>
              </p:cNvPr>
              <p:cNvSpPr txBox="1">
                <a:spLocks noRot="1" noChangeAspect="1" noMove="1" noResize="1" noEditPoints="1" noAdjustHandles="1" noChangeArrowheads="1" noChangeShapeType="1" noTextEdit="1"/>
              </p:cNvSpPr>
              <p:nvPr/>
            </p:nvSpPr>
            <p:spPr>
              <a:xfrm>
                <a:off x="10204425" y="2554718"/>
                <a:ext cx="1899302" cy="404791"/>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8" name="ZoneTexte 67">
                <a:extLst>
                  <a:ext uri="{FF2B5EF4-FFF2-40B4-BE49-F238E27FC236}">
                    <a16:creationId xmlns:a16="http://schemas.microsoft.com/office/drawing/2014/main" id="{C325B0A7-33BA-4858-ADCE-ABE3B4A1CAEF}"/>
                  </a:ext>
                </a:extLst>
              </p:cNvPr>
              <p:cNvSpPr txBox="1"/>
              <p:nvPr/>
            </p:nvSpPr>
            <p:spPr>
              <a:xfrm>
                <a:off x="10097889" y="5616319"/>
                <a:ext cx="2127249" cy="4029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𝐷𝑒𝑠𝑖𝑛𝑔</m:t>
                      </m:r>
                      <m:r>
                        <a:rPr lang="fr-FR" b="0" i="1" smtClean="0">
                          <a:latin typeface="Cambria Math" panose="02040503050406030204" pitchFamily="18" charset="0"/>
                        </a:rPr>
                        <m:t> </m:t>
                      </m:r>
                      <m:r>
                        <a:rPr lang="fr-FR" b="0" i="1" smtClean="0">
                          <a:latin typeface="Cambria Math" panose="02040503050406030204" pitchFamily="18" charset="0"/>
                        </a:rPr>
                        <m:t>𝑟𝑢𝑙𝑒</m:t>
                      </m:r>
                      <m:r>
                        <a:rPr lang="fr-FR" b="0" i="1" smtClean="0">
                          <a:latin typeface="Cambria Math" panose="02040503050406030204" pitchFamily="18" charset="0"/>
                        </a:rPr>
                        <m:t>= </m:t>
                      </m:r>
                      <m:acc>
                        <m:accPr>
                          <m:chr m:val="⃗"/>
                          <m:ctrlPr>
                            <a:rPr lang="fr-FR" i="1" smtClean="0">
                              <a:latin typeface="Cambria Math" panose="02040503050406030204" pitchFamily="18" charset="0"/>
                            </a:rPr>
                          </m:ctrlPr>
                        </m:accPr>
                        <m:e>
                          <m:r>
                            <a:rPr lang="fr-FR" b="0" i="1" smtClean="0">
                              <a:latin typeface="Cambria Math" panose="02040503050406030204" pitchFamily="18" charset="0"/>
                            </a:rPr>
                            <m:t>𝐷𝑅</m:t>
                          </m:r>
                        </m:e>
                      </m:acc>
                    </m:oMath>
                  </m:oMathPara>
                </a14:m>
                <a:endParaRPr lang="fr-FR" dirty="0">
                  <a:latin typeface="Book Antiqua" panose="02040602050305030304" pitchFamily="18" charset="0"/>
                </a:endParaRPr>
              </a:p>
            </p:txBody>
          </p:sp>
        </mc:Choice>
        <mc:Fallback xmlns="">
          <p:sp>
            <p:nvSpPr>
              <p:cNvPr id="68" name="ZoneTexte 67">
                <a:extLst>
                  <a:ext uri="{FF2B5EF4-FFF2-40B4-BE49-F238E27FC236}">
                    <a16:creationId xmlns:a16="http://schemas.microsoft.com/office/drawing/2014/main" id="{C325B0A7-33BA-4858-ADCE-ABE3B4A1CAEF}"/>
                  </a:ext>
                </a:extLst>
              </p:cNvPr>
              <p:cNvSpPr txBox="1">
                <a:spLocks noRot="1" noChangeAspect="1" noMove="1" noResize="1" noEditPoints="1" noAdjustHandles="1" noChangeArrowheads="1" noChangeShapeType="1" noTextEdit="1"/>
              </p:cNvSpPr>
              <p:nvPr/>
            </p:nvSpPr>
            <p:spPr>
              <a:xfrm>
                <a:off x="10097889" y="5616319"/>
                <a:ext cx="2127249" cy="402931"/>
              </a:xfrm>
              <a:prstGeom prst="rect">
                <a:avLst/>
              </a:prstGeom>
              <a:blipFill>
                <a:blip r:embed="rId6"/>
                <a:stretch>
                  <a:fillRect b="-13636"/>
                </a:stretch>
              </a:blipFill>
            </p:spPr>
            <p:txBody>
              <a:bodyPr/>
              <a:lstStyle/>
              <a:p>
                <a:r>
                  <a:rPr lang="fr-FR">
                    <a:noFill/>
                  </a:rPr>
                  <a:t> </a:t>
                </a:r>
              </a:p>
            </p:txBody>
          </p:sp>
        </mc:Fallback>
      </mc:AlternateContent>
      <p:grpSp>
        <p:nvGrpSpPr>
          <p:cNvPr id="91" name="Groupe 90">
            <a:extLst>
              <a:ext uri="{FF2B5EF4-FFF2-40B4-BE49-F238E27FC236}">
                <a16:creationId xmlns:a16="http://schemas.microsoft.com/office/drawing/2014/main" id="{CE2959B1-B2F6-4775-94DA-03583D4ABB14}"/>
              </a:ext>
            </a:extLst>
          </p:cNvPr>
          <p:cNvGrpSpPr/>
          <p:nvPr/>
        </p:nvGrpSpPr>
        <p:grpSpPr>
          <a:xfrm>
            <a:off x="5803869" y="1143147"/>
            <a:ext cx="4013113" cy="1852277"/>
            <a:chOff x="5803869" y="1143147"/>
            <a:chExt cx="4236609" cy="1852277"/>
          </a:xfrm>
        </p:grpSpPr>
        <p:sp>
          <p:nvSpPr>
            <p:cNvPr id="76" name="Rectangle 75">
              <a:extLst>
                <a:ext uri="{FF2B5EF4-FFF2-40B4-BE49-F238E27FC236}">
                  <a16:creationId xmlns:a16="http://schemas.microsoft.com/office/drawing/2014/main" id="{0E15719D-8872-4620-96D5-9A947F9A4533}"/>
                </a:ext>
              </a:extLst>
            </p:cNvPr>
            <p:cNvSpPr/>
            <p:nvPr/>
          </p:nvSpPr>
          <p:spPr>
            <a:xfrm>
              <a:off x="5803869" y="1512956"/>
              <a:ext cx="4236609" cy="1482468"/>
            </a:xfrm>
            <a:prstGeom prst="rect">
              <a:avLst/>
            </a:prstGeom>
            <a:noFill/>
            <a:ln w="2857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77" name="ZoneTexte 76">
              <a:extLst>
                <a:ext uri="{FF2B5EF4-FFF2-40B4-BE49-F238E27FC236}">
                  <a16:creationId xmlns:a16="http://schemas.microsoft.com/office/drawing/2014/main" id="{5C4A0CE6-2B20-46F0-B756-4F9C1ECEB2C4}"/>
                </a:ext>
              </a:extLst>
            </p:cNvPr>
            <p:cNvSpPr txBox="1"/>
            <p:nvPr/>
          </p:nvSpPr>
          <p:spPr>
            <a:xfrm>
              <a:off x="5963944" y="1143147"/>
              <a:ext cx="3916457"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Expanded representation of the sentence</a:t>
              </a:r>
            </a:p>
          </p:txBody>
        </p:sp>
      </p:grpSp>
      <p:pic>
        <p:nvPicPr>
          <p:cNvPr id="71" name="Image 70">
            <a:extLst>
              <a:ext uri="{FF2B5EF4-FFF2-40B4-BE49-F238E27FC236}">
                <a16:creationId xmlns:a16="http://schemas.microsoft.com/office/drawing/2014/main" id="{1588E43C-257A-44FD-ADE8-F3FE0E944D1C}"/>
              </a:ext>
            </a:extLst>
          </p:cNvPr>
          <p:cNvPicPr>
            <a:picLocks noChangeAspect="1"/>
          </p:cNvPicPr>
          <p:nvPr/>
        </p:nvPicPr>
        <p:blipFill rotWithShape="1">
          <a:blip r:embed="rId7"/>
          <a:srcRect l="37387" r="4780"/>
          <a:stretch/>
        </p:blipFill>
        <p:spPr>
          <a:xfrm>
            <a:off x="910719" y="5428367"/>
            <a:ext cx="2933182" cy="1048052"/>
          </a:xfrm>
          <a:prstGeom prst="rect">
            <a:avLst/>
          </a:prstGeom>
        </p:spPr>
      </p:pic>
      <p:pic>
        <p:nvPicPr>
          <p:cNvPr id="78" name="Image 77">
            <a:extLst>
              <a:ext uri="{FF2B5EF4-FFF2-40B4-BE49-F238E27FC236}">
                <a16:creationId xmlns:a16="http://schemas.microsoft.com/office/drawing/2014/main" id="{DEFFE6D9-181A-446D-B6FF-4F0CCC59478B}"/>
              </a:ext>
            </a:extLst>
          </p:cNvPr>
          <p:cNvPicPr>
            <a:picLocks noChangeAspect="1"/>
          </p:cNvPicPr>
          <p:nvPr/>
        </p:nvPicPr>
        <p:blipFill>
          <a:blip r:embed="rId8"/>
          <a:stretch>
            <a:fillRect/>
          </a:stretch>
        </p:blipFill>
        <p:spPr>
          <a:xfrm>
            <a:off x="6070654" y="3147809"/>
            <a:ext cx="3617292" cy="533075"/>
          </a:xfrm>
          <a:prstGeom prst="rect">
            <a:avLst/>
          </a:prstGeom>
        </p:spPr>
      </p:pic>
      <p:pic>
        <p:nvPicPr>
          <p:cNvPr id="88" name="Image 87">
            <a:extLst>
              <a:ext uri="{FF2B5EF4-FFF2-40B4-BE49-F238E27FC236}">
                <a16:creationId xmlns:a16="http://schemas.microsoft.com/office/drawing/2014/main" id="{0F9E9A66-926B-4C33-BE19-30D689259EB3}"/>
              </a:ext>
            </a:extLst>
          </p:cNvPr>
          <p:cNvPicPr>
            <a:picLocks noChangeAspect="1"/>
          </p:cNvPicPr>
          <p:nvPr/>
        </p:nvPicPr>
        <p:blipFill>
          <a:blip r:embed="rId8"/>
          <a:stretch>
            <a:fillRect/>
          </a:stretch>
        </p:blipFill>
        <p:spPr>
          <a:xfrm>
            <a:off x="5376517" y="6200783"/>
            <a:ext cx="3590892" cy="529184"/>
          </a:xfrm>
          <a:prstGeom prst="rect">
            <a:avLst/>
          </a:prstGeom>
        </p:spPr>
      </p:pic>
      <p:sp>
        <p:nvSpPr>
          <p:cNvPr id="74" name="Espace réservé du pied de page 2">
            <a:extLst>
              <a:ext uri="{FF2B5EF4-FFF2-40B4-BE49-F238E27FC236}">
                <a16:creationId xmlns:a16="http://schemas.microsoft.com/office/drawing/2014/main" id="{F79482A2-E9F6-428E-85D9-0B270D1163FF}"/>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281976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animBg="1"/>
      <p:bldP spid="37" grpId="0" animBg="1"/>
      <p:bldP spid="49" grpId="0" animBg="1"/>
      <p:bldP spid="62" grpId="0"/>
      <p:bldP spid="67" grpId="0"/>
      <p:bldP spid="6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743002-FFB4-4258-BDB9-089229FF05BD}"/>
              </a:ext>
            </a:extLst>
          </p:cNvPr>
          <p:cNvSpPr>
            <a:spLocks noGrp="1"/>
          </p:cNvSpPr>
          <p:nvPr>
            <p:ph type="title"/>
          </p:nvPr>
        </p:nvSpPr>
        <p:spPr/>
        <p:txBody>
          <a:bodyPr/>
          <a:lstStyle/>
          <a:p>
            <a:r>
              <a:rPr lang="fr-FR" dirty="0"/>
              <a:t>Flux d’entré et de sortie</a:t>
            </a:r>
          </a:p>
        </p:txBody>
      </p:sp>
      <p:sp>
        <p:nvSpPr>
          <p:cNvPr id="3" name="Espace réservé du numéro de diapositive 2">
            <a:extLst>
              <a:ext uri="{FF2B5EF4-FFF2-40B4-BE49-F238E27FC236}">
                <a16:creationId xmlns:a16="http://schemas.microsoft.com/office/drawing/2014/main" id="{1DB123C5-B82D-42B6-9603-CF88834A195E}"/>
              </a:ext>
            </a:extLst>
          </p:cNvPr>
          <p:cNvSpPr>
            <a:spLocks noGrp="1"/>
          </p:cNvSpPr>
          <p:nvPr>
            <p:ph type="sldNum" sz="quarter" idx="12"/>
          </p:nvPr>
        </p:nvSpPr>
        <p:spPr/>
        <p:txBody>
          <a:bodyPr/>
          <a:lstStyle/>
          <a:p>
            <a:fld id="{FCF69155-6916-4558-BD22-D72EE30DCDE9}" type="slidenum">
              <a:rPr lang="fr-FR" smtClean="0"/>
              <a:pPr/>
              <a:t>25</a:t>
            </a:fld>
            <a:endParaRPr lang="fr-FR" dirty="0"/>
          </a:p>
        </p:txBody>
      </p:sp>
      <p:sp>
        <p:nvSpPr>
          <p:cNvPr id="4" name="Espace réservé du pied de page 3">
            <a:extLst>
              <a:ext uri="{FF2B5EF4-FFF2-40B4-BE49-F238E27FC236}">
                <a16:creationId xmlns:a16="http://schemas.microsoft.com/office/drawing/2014/main" id="{E00DEEF4-CFFE-4B2B-A8C9-10E199A46542}"/>
              </a:ext>
            </a:extLst>
          </p:cNvPr>
          <p:cNvSpPr>
            <a:spLocks noGrp="1"/>
          </p:cNvSpPr>
          <p:nvPr>
            <p:ph type="ftr" sz="quarter" idx="11"/>
          </p:nvPr>
        </p:nvSpPr>
        <p:spPr/>
        <p:txBody>
          <a:bodyPr/>
          <a:lstStyle/>
          <a:p>
            <a:r>
              <a:rPr lang="fr-FR"/>
              <a:t>Oscar Fossey – Soutenance de projet de fin d’étude</a:t>
            </a:r>
            <a:endParaRPr lang="fr-FR" dirty="0"/>
          </a:p>
        </p:txBody>
      </p:sp>
      <p:grpSp>
        <p:nvGrpSpPr>
          <p:cNvPr id="9" name="Groupe 8">
            <a:extLst>
              <a:ext uri="{FF2B5EF4-FFF2-40B4-BE49-F238E27FC236}">
                <a16:creationId xmlns:a16="http://schemas.microsoft.com/office/drawing/2014/main" id="{DD4E303E-6B1A-4168-8FD4-A6E8209EA537}"/>
              </a:ext>
            </a:extLst>
          </p:cNvPr>
          <p:cNvGrpSpPr/>
          <p:nvPr/>
        </p:nvGrpSpPr>
        <p:grpSpPr>
          <a:xfrm>
            <a:off x="5681585" y="1497267"/>
            <a:ext cx="838478" cy="1443236"/>
            <a:chOff x="1591214" y="1983546"/>
            <a:chExt cx="931721" cy="1693735"/>
          </a:xfrm>
        </p:grpSpPr>
        <p:pic>
          <p:nvPicPr>
            <p:cNvPr id="6" name="Image 5" descr="Text document - Free interface icons">
              <a:extLst>
                <a:ext uri="{FF2B5EF4-FFF2-40B4-BE49-F238E27FC236}">
                  <a16:creationId xmlns:a16="http://schemas.microsoft.com/office/drawing/2014/main" id="{152FFA87-12F9-4DCD-8384-7163689FB500}"/>
                </a:ext>
              </a:extLst>
            </p:cNvPr>
            <p:cNvPicPr/>
            <p:nvPr/>
          </p:nvPicPr>
          <p:blipFill rotWithShape="1">
            <a:blip r:embed="rId2" cstate="print">
              <a:extLst>
                <a:ext uri="{28A0092B-C50C-407E-A947-70E740481C1C}">
                  <a14:useLocalDpi xmlns:a14="http://schemas.microsoft.com/office/drawing/2010/main" val="0"/>
                </a:ext>
              </a:extLst>
            </a:blip>
            <a:srcRect l="28409" t="-949" r="29726" b="949"/>
            <a:stretch/>
          </p:blipFill>
          <p:spPr bwMode="auto">
            <a:xfrm>
              <a:off x="1591214" y="1983546"/>
              <a:ext cx="931721" cy="1170515"/>
            </a:xfrm>
            <a:prstGeom prst="rect">
              <a:avLst/>
            </a:prstGeom>
            <a:noFill/>
            <a:ln>
              <a:noFill/>
            </a:ln>
            <a:extLst>
              <a:ext uri="{53640926-AAD7-44D8-BBD7-CCE9431645EC}">
                <a14:shadowObscured xmlns:a14="http://schemas.microsoft.com/office/drawing/2010/main"/>
              </a:ext>
            </a:extLst>
          </p:spPr>
        </p:pic>
        <p:sp>
          <p:nvSpPr>
            <p:cNvPr id="7" name="ZoneTexte 6">
              <a:extLst>
                <a:ext uri="{FF2B5EF4-FFF2-40B4-BE49-F238E27FC236}">
                  <a16:creationId xmlns:a16="http://schemas.microsoft.com/office/drawing/2014/main" id="{0ACCEFF9-7DD7-47F2-91C7-64FA1DEB9DF3}"/>
                </a:ext>
              </a:extLst>
            </p:cNvPr>
            <p:cNvSpPr txBox="1"/>
            <p:nvPr/>
          </p:nvSpPr>
          <p:spPr>
            <a:xfrm>
              <a:off x="1725342" y="3154061"/>
              <a:ext cx="652743" cy="523220"/>
            </a:xfrm>
            <a:prstGeom prst="rect">
              <a:avLst/>
            </a:prstGeom>
            <a:noFill/>
          </p:spPr>
          <p:txBody>
            <a:bodyPr wrap="none" rtlCol="0">
              <a:spAutoFit/>
            </a:bodyPr>
            <a:lstStyle/>
            <a:p>
              <a:r>
                <a:rPr lang="fr-FR" sz="2800" dirty="0">
                  <a:latin typeface="Times New Roman" panose="02020603050405020304" pitchFamily="18" charset="0"/>
                  <a:cs typeface="Times New Roman" panose="02020603050405020304" pitchFamily="18" charset="0"/>
                </a:rPr>
                <a:t>.txt</a:t>
              </a:r>
            </a:p>
          </p:txBody>
        </p:sp>
      </p:grpSp>
      <p:grpSp>
        <p:nvGrpSpPr>
          <p:cNvPr id="11" name="Groupe 10">
            <a:extLst>
              <a:ext uri="{FF2B5EF4-FFF2-40B4-BE49-F238E27FC236}">
                <a16:creationId xmlns:a16="http://schemas.microsoft.com/office/drawing/2014/main" id="{D4E45ADF-705F-4300-B6DB-5917359021C8}"/>
              </a:ext>
            </a:extLst>
          </p:cNvPr>
          <p:cNvGrpSpPr/>
          <p:nvPr/>
        </p:nvGrpSpPr>
        <p:grpSpPr>
          <a:xfrm>
            <a:off x="3070360" y="5566768"/>
            <a:ext cx="7481600" cy="1117046"/>
            <a:chOff x="3070360" y="5549350"/>
            <a:chExt cx="7481600" cy="1117046"/>
          </a:xfrm>
        </p:grpSpPr>
        <p:pic>
          <p:nvPicPr>
            <p:cNvPr id="8" name="Image 7">
              <a:extLst>
                <a:ext uri="{FF2B5EF4-FFF2-40B4-BE49-F238E27FC236}">
                  <a16:creationId xmlns:a16="http://schemas.microsoft.com/office/drawing/2014/main" id="{D0DAD376-F757-4430-B923-15868C9071D4}"/>
                </a:ext>
              </a:extLst>
            </p:cNvPr>
            <p:cNvPicPr/>
            <p:nvPr/>
          </p:nvPicPr>
          <p:blipFill rotWithShape="1">
            <a:blip r:embed="rId3">
              <a:extLst>
                <a:ext uri="{28A0092B-C50C-407E-A947-70E740481C1C}">
                  <a14:useLocalDpi xmlns:a14="http://schemas.microsoft.com/office/drawing/2010/main" val="0"/>
                </a:ext>
              </a:extLst>
            </a:blip>
            <a:srcRect l="1059" t="2295" b="71420"/>
            <a:stretch/>
          </p:blipFill>
          <p:spPr bwMode="auto">
            <a:xfrm>
              <a:off x="3070360" y="5549350"/>
              <a:ext cx="7005457" cy="647859"/>
            </a:xfrm>
            <a:prstGeom prst="rect">
              <a:avLst/>
            </a:prstGeom>
            <a:ln w="28575">
              <a:solidFill>
                <a:srgbClr val="21A366"/>
              </a:solid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29730051-B4A1-42F4-A2FD-A0D580D2FEFB}"/>
                </a:ext>
              </a:extLst>
            </p:cNvPr>
            <p:cNvPicPr>
              <a:picLocks noChangeAspect="1"/>
            </p:cNvPicPr>
            <p:nvPr/>
          </p:nvPicPr>
          <p:blipFill>
            <a:blip r:embed="rId4"/>
            <a:stretch>
              <a:fillRect/>
            </a:stretch>
          </p:blipFill>
          <p:spPr>
            <a:xfrm>
              <a:off x="9333931" y="5854377"/>
              <a:ext cx="1218029" cy="812019"/>
            </a:xfrm>
            <a:prstGeom prst="rect">
              <a:avLst/>
            </a:prstGeom>
          </p:spPr>
        </p:pic>
      </p:grpSp>
      <p:grpSp>
        <p:nvGrpSpPr>
          <p:cNvPr id="13" name="Groupe 12">
            <a:extLst>
              <a:ext uri="{FF2B5EF4-FFF2-40B4-BE49-F238E27FC236}">
                <a16:creationId xmlns:a16="http://schemas.microsoft.com/office/drawing/2014/main" id="{5856AFBD-1018-4C80-A536-187534663EFF}"/>
              </a:ext>
            </a:extLst>
          </p:cNvPr>
          <p:cNvGrpSpPr/>
          <p:nvPr/>
        </p:nvGrpSpPr>
        <p:grpSpPr>
          <a:xfrm>
            <a:off x="4335104" y="3227261"/>
            <a:ext cx="4895795" cy="1944838"/>
            <a:chOff x="4335104" y="3370502"/>
            <a:chExt cx="4895795" cy="1944838"/>
          </a:xfrm>
        </p:grpSpPr>
        <p:pic>
          <p:nvPicPr>
            <p:cNvPr id="5" name="Image 4">
              <a:extLst>
                <a:ext uri="{FF2B5EF4-FFF2-40B4-BE49-F238E27FC236}">
                  <a16:creationId xmlns:a16="http://schemas.microsoft.com/office/drawing/2014/main" id="{E6D47CF5-364E-449B-8D2B-7DE772604353}"/>
                </a:ext>
              </a:extLst>
            </p:cNvPr>
            <p:cNvPicPr>
              <a:picLocks noChangeAspect="1"/>
            </p:cNvPicPr>
            <p:nvPr/>
          </p:nvPicPr>
          <p:blipFill>
            <a:blip r:embed="rId5"/>
            <a:stretch>
              <a:fillRect/>
            </a:stretch>
          </p:blipFill>
          <p:spPr>
            <a:xfrm>
              <a:off x="4335104" y="3370502"/>
              <a:ext cx="3521792" cy="1710244"/>
            </a:xfrm>
            <a:prstGeom prst="rect">
              <a:avLst/>
            </a:prstGeom>
            <a:ln>
              <a:solidFill>
                <a:schemeClr val="tx1"/>
              </a:solidFill>
            </a:ln>
          </p:spPr>
        </p:pic>
        <p:pic>
          <p:nvPicPr>
            <p:cNvPr id="12" name="Picture 4">
              <a:extLst>
                <a:ext uri="{FF2B5EF4-FFF2-40B4-BE49-F238E27FC236}">
                  <a16:creationId xmlns:a16="http://schemas.microsoft.com/office/drawing/2014/main" id="{54126148-92FB-47B0-B734-5AC66555E3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4623" y="4801240"/>
              <a:ext cx="1736276" cy="5141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Connecteur droit avec flèche 14">
            <a:extLst>
              <a:ext uri="{FF2B5EF4-FFF2-40B4-BE49-F238E27FC236}">
                <a16:creationId xmlns:a16="http://schemas.microsoft.com/office/drawing/2014/main" id="{B2F9D5D8-6AAC-4E6D-A60B-4F0AAD89698C}"/>
              </a:ext>
            </a:extLst>
          </p:cNvPr>
          <p:cNvCxnSpPr>
            <a:cxnSpLocks/>
            <a:stCxn id="7" idx="2"/>
            <a:endCxn id="5" idx="0"/>
          </p:cNvCxnSpPr>
          <p:nvPr/>
        </p:nvCxnSpPr>
        <p:spPr>
          <a:xfrm>
            <a:off x="6096000" y="2940503"/>
            <a:ext cx="0" cy="2867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droit avec flèche 15">
            <a:extLst>
              <a:ext uri="{FF2B5EF4-FFF2-40B4-BE49-F238E27FC236}">
                <a16:creationId xmlns:a16="http://schemas.microsoft.com/office/drawing/2014/main" id="{4FFD20C2-8D63-478C-A919-3E9FA372E3ED}"/>
              </a:ext>
            </a:extLst>
          </p:cNvPr>
          <p:cNvCxnSpPr>
            <a:cxnSpLocks/>
            <a:stCxn id="5" idx="2"/>
          </p:cNvCxnSpPr>
          <p:nvPr/>
        </p:nvCxnSpPr>
        <p:spPr>
          <a:xfrm>
            <a:off x="6096000" y="4937505"/>
            <a:ext cx="0" cy="629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696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5787275E-715B-4B4F-9763-ED1AFA15E8A1}"/>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6777246C-E16E-4B08-B357-0A8A74B86484}"/>
              </a:ext>
            </a:extLst>
          </p:cNvPr>
          <p:cNvSpPr>
            <a:spLocks noGrp="1"/>
          </p:cNvSpPr>
          <p:nvPr>
            <p:ph type="sldNum" sz="quarter" idx="12"/>
          </p:nvPr>
        </p:nvSpPr>
        <p:spPr/>
        <p:txBody>
          <a:bodyPr/>
          <a:lstStyle/>
          <a:p>
            <a:pPr>
              <a:defRPr/>
            </a:pPr>
            <a:fld id="{B0B56122-7ED9-4989-9ACC-2CD10E06D28C}" type="slidenum">
              <a:rPr lang="fr-FR" smtClean="0"/>
              <a:pPr>
                <a:defRPr/>
              </a:pPr>
              <a:t>26</a:t>
            </a:fld>
            <a:endParaRPr lang="fr-FR" dirty="0"/>
          </a:p>
        </p:txBody>
      </p:sp>
      <p:sp>
        <p:nvSpPr>
          <p:cNvPr id="4" name="ZoneTexte 3">
            <a:extLst>
              <a:ext uri="{FF2B5EF4-FFF2-40B4-BE49-F238E27FC236}">
                <a16:creationId xmlns:a16="http://schemas.microsoft.com/office/drawing/2014/main" id="{607A7ECE-8654-4F3B-9DC4-E0E7D37D821A}"/>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Application sur un cas d’étude</a:t>
            </a:r>
          </a:p>
        </p:txBody>
      </p:sp>
    </p:spTree>
    <p:extLst>
      <p:ext uri="{BB962C8B-B14F-4D97-AF65-F5344CB8AC3E}">
        <p14:creationId xmlns:p14="http://schemas.microsoft.com/office/powerpoint/2010/main" val="119163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280FA23-8B3B-44B4-932F-99B8BAA4E4C5}"/>
              </a:ext>
            </a:extLst>
          </p:cNvPr>
          <p:cNvSpPr>
            <a:spLocks noGrp="1"/>
          </p:cNvSpPr>
          <p:nvPr>
            <p:ph type="title"/>
          </p:nvPr>
        </p:nvSpPr>
        <p:spPr/>
        <p:txBody>
          <a:bodyPr/>
          <a:lstStyle/>
          <a:p>
            <a:r>
              <a:rPr lang="fr-FR" dirty="0"/>
              <a:t>Cas d’étude</a:t>
            </a:r>
          </a:p>
        </p:txBody>
      </p:sp>
      <p:sp>
        <p:nvSpPr>
          <p:cNvPr id="3" name="Espace réservé du numéro de diapositive 2">
            <a:extLst>
              <a:ext uri="{FF2B5EF4-FFF2-40B4-BE49-F238E27FC236}">
                <a16:creationId xmlns:a16="http://schemas.microsoft.com/office/drawing/2014/main" id="{5AE5BB8F-C5FB-43FA-BCFE-020EC94FA7FC}"/>
              </a:ext>
            </a:extLst>
          </p:cNvPr>
          <p:cNvSpPr>
            <a:spLocks noGrp="1"/>
          </p:cNvSpPr>
          <p:nvPr>
            <p:ph type="sldNum" sz="quarter" idx="12"/>
          </p:nvPr>
        </p:nvSpPr>
        <p:spPr/>
        <p:txBody>
          <a:bodyPr/>
          <a:lstStyle/>
          <a:p>
            <a:fld id="{FCF69155-6916-4558-BD22-D72EE30DCDE9}" type="slidenum">
              <a:rPr lang="fr-FR" smtClean="0"/>
              <a:pPr/>
              <a:t>27</a:t>
            </a:fld>
            <a:endParaRPr lang="fr-FR" dirty="0"/>
          </a:p>
        </p:txBody>
      </p:sp>
      <p:sp>
        <p:nvSpPr>
          <p:cNvPr id="4" name="Espace réservé du pied de page 3">
            <a:extLst>
              <a:ext uri="{FF2B5EF4-FFF2-40B4-BE49-F238E27FC236}">
                <a16:creationId xmlns:a16="http://schemas.microsoft.com/office/drawing/2014/main" id="{05BE9743-D5CB-40F0-9207-A3C99AB02F71}"/>
              </a:ext>
            </a:extLst>
          </p:cNvPr>
          <p:cNvSpPr>
            <a:spLocks noGrp="1"/>
          </p:cNvSpPr>
          <p:nvPr>
            <p:ph type="ftr" sz="quarter" idx="11"/>
          </p:nvPr>
        </p:nvSpPr>
        <p:spPr/>
        <p:txBody>
          <a:bodyPr/>
          <a:lstStyle/>
          <a:p>
            <a:r>
              <a:rPr lang="fr-FR"/>
              <a:t>Oscar Fossey – Soutenance de projet de fin d’étude</a:t>
            </a:r>
            <a:endParaRPr lang="fr-FR" dirty="0"/>
          </a:p>
        </p:txBody>
      </p:sp>
      <p:sp>
        <p:nvSpPr>
          <p:cNvPr id="6" name="ZoneTexte 5">
            <a:extLst>
              <a:ext uri="{FF2B5EF4-FFF2-40B4-BE49-F238E27FC236}">
                <a16:creationId xmlns:a16="http://schemas.microsoft.com/office/drawing/2014/main" id="{75F72A69-0B76-4CF4-9A36-FA63C69B9730}"/>
              </a:ext>
            </a:extLst>
          </p:cNvPr>
          <p:cNvSpPr txBox="1"/>
          <p:nvPr/>
        </p:nvSpPr>
        <p:spPr>
          <a:xfrm>
            <a:off x="840065" y="1131638"/>
            <a:ext cx="4655889" cy="5847755"/>
          </a:xfrm>
          <a:prstGeom prst="rect">
            <a:avLst/>
          </a:prstGeom>
          <a:noFill/>
        </p:spPr>
        <p:txBody>
          <a:bodyPr wrap="square" rtlCol="0">
            <a:spAutoFit/>
          </a:bodyPr>
          <a:lstStyle/>
          <a:p>
            <a:pPr algn="just"/>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“This utensil is a circular peeler facilitating the peeling of certain vegetables: Carrots, cucumber, potatoes. The overall structure is cylindrical, the size is about 25 cm high, to allow the most classic vegetables to pass through. It consists of: A base on which will rest the widest end of the vegetable, composed of sharp spikes on which will be planted the vegetable. A removable cup which will rest on the base with small holes to let pass the spikes or will come to deposit the peels which one will be able to throw then. A frame made of two vertical cylindrical bars and rounded glass panes. A cutting part on which are mounted four spring-loaded steel blades that can be moved with a handle. To move this part, the user will have to activate a mechanism that will release the cutting part. A rubber grip mounted on the ergonomic glass window to grasp the frame with the other hand. A mechanism that will allow the base to rotate when the cutting part is in the down position. The user plants the vegetable on the base of the utensil having taken care to raise the cutting part. He then closes the door to work safely. Once the door is closed and the vegetable is in place, he can lower the cutting part. The steel blades being still in contact with the vegetable, it is peeled on all its length. Once at the bottom, the base starts to rotate at an angle so that on the second pass, the cutting part peels right next to the first. And so on until the entire diameter is peeled. Once peeled, the user opens the door to recover the cup with the peelings that he will then throw away. The mechanism used is the association of a rack, two oblique toothed wheels and a straight toothed wheel in such a way as to convert a translation movement (that of the cutting part) into a rotation movement perpendicular to this axis (movement of the base). Plant the vegetable on small vertical spikes. Move the vegetable back and forth vertically without worrying about the rotation of the vegetable as opposed to using a classic peeler. Open the door and retrieve the cup in which the peelings are grouped, then empty it over the garbage can. Rinse the cup and wipe the steel blades with a sponge. Allow for quick and easy peeling of the vegetables listed above. Allow for easy and clean disposal of peels. Be safe to use protect the user from spikes and steel blades. Easy to store. Effortless to use. Easy to clean. Be stable (wide base and anti-slip to avoid breaking the glass). Words on the picture: The handle, one hand to hold the device, collecting the falling skins, fixing the object to be peeled.”</a:t>
            </a:r>
            <a:endParaRPr lang="fr-FR" sz="1100" i="1" dirty="0">
              <a:latin typeface="Times New Roman" panose="02020603050405020304" pitchFamily="18" charset="0"/>
              <a:cs typeface="Times New Roman" panose="02020603050405020304" pitchFamily="18" charset="0"/>
            </a:endParaRPr>
          </a:p>
        </p:txBody>
      </p:sp>
      <p:pic>
        <p:nvPicPr>
          <p:cNvPr id="8" name="Image 7">
            <a:extLst>
              <a:ext uri="{FF2B5EF4-FFF2-40B4-BE49-F238E27FC236}">
                <a16:creationId xmlns:a16="http://schemas.microsoft.com/office/drawing/2014/main" id="{0A11728A-6DE4-47F4-B885-DF6815B4E954}"/>
              </a:ext>
            </a:extLst>
          </p:cNvPr>
          <p:cNvPicPr>
            <a:picLocks noChangeAspect="1"/>
          </p:cNvPicPr>
          <p:nvPr/>
        </p:nvPicPr>
        <p:blipFill>
          <a:blip r:embed="rId2"/>
          <a:stretch>
            <a:fillRect/>
          </a:stretch>
        </p:blipFill>
        <p:spPr>
          <a:xfrm>
            <a:off x="6696048" y="1131638"/>
            <a:ext cx="4073879" cy="3279693"/>
          </a:xfrm>
          <a:prstGeom prst="rect">
            <a:avLst/>
          </a:prstGeom>
        </p:spPr>
      </p:pic>
      <p:pic>
        <p:nvPicPr>
          <p:cNvPr id="9" name="Image 8">
            <a:extLst>
              <a:ext uri="{FF2B5EF4-FFF2-40B4-BE49-F238E27FC236}">
                <a16:creationId xmlns:a16="http://schemas.microsoft.com/office/drawing/2014/main" id="{A247102F-2D03-43F1-A145-BD261A015532}"/>
              </a:ext>
            </a:extLst>
          </p:cNvPr>
          <p:cNvPicPr/>
          <p:nvPr/>
        </p:nvPicPr>
        <p:blipFill rotWithShape="1">
          <a:blip r:embed="rId3">
            <a:extLst>
              <a:ext uri="{28A0092B-C50C-407E-A947-70E740481C1C}">
                <a14:useLocalDpi xmlns:a14="http://schemas.microsoft.com/office/drawing/2010/main" val="0"/>
              </a:ext>
            </a:extLst>
          </a:blip>
          <a:srcRect l="1059" t="2293" b="17569"/>
          <a:stretch/>
        </p:blipFill>
        <p:spPr bwMode="auto">
          <a:xfrm>
            <a:off x="5664333" y="4417666"/>
            <a:ext cx="6402081" cy="1716231"/>
          </a:xfrm>
          <a:prstGeom prst="rect">
            <a:avLst/>
          </a:prstGeom>
          <a:ln w="28575">
            <a:solidFill>
              <a:srgbClr val="21A366"/>
            </a:solidFill>
          </a:ln>
          <a:extLst>
            <a:ext uri="{53640926-AAD7-44D8-BBD7-CCE9431645EC}">
              <a14:shadowObscured xmlns:a14="http://schemas.microsoft.com/office/drawing/2010/main"/>
            </a:ext>
          </a:extLst>
        </p:spPr>
      </p:pic>
      <p:pic>
        <p:nvPicPr>
          <p:cNvPr id="10" name="Image 9">
            <a:extLst>
              <a:ext uri="{FF2B5EF4-FFF2-40B4-BE49-F238E27FC236}">
                <a16:creationId xmlns:a16="http://schemas.microsoft.com/office/drawing/2014/main" id="{F839881C-4C5E-4DA0-841A-8C6C10077239}"/>
              </a:ext>
            </a:extLst>
          </p:cNvPr>
          <p:cNvPicPr>
            <a:picLocks noChangeAspect="1"/>
          </p:cNvPicPr>
          <p:nvPr/>
        </p:nvPicPr>
        <p:blipFill>
          <a:blip r:embed="rId4"/>
          <a:stretch>
            <a:fillRect/>
          </a:stretch>
        </p:blipFill>
        <p:spPr>
          <a:xfrm>
            <a:off x="11072063" y="5855681"/>
            <a:ext cx="1218029" cy="812019"/>
          </a:xfrm>
          <a:prstGeom prst="rect">
            <a:avLst/>
          </a:prstGeom>
        </p:spPr>
      </p:pic>
    </p:spTree>
    <p:extLst>
      <p:ext uri="{BB962C8B-B14F-4D97-AF65-F5344CB8AC3E}">
        <p14:creationId xmlns:p14="http://schemas.microsoft.com/office/powerpoint/2010/main" val="402611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Connecteur droit 20">
            <a:extLst>
              <a:ext uri="{FF2B5EF4-FFF2-40B4-BE49-F238E27FC236}">
                <a16:creationId xmlns:a16="http://schemas.microsoft.com/office/drawing/2014/main" id="{123717B9-37BF-4D0C-9E1A-28A958C26D12}"/>
              </a:ext>
            </a:extLst>
          </p:cNvPr>
          <p:cNvCxnSpPr>
            <a:cxnSpLocks/>
          </p:cNvCxnSpPr>
          <p:nvPr/>
        </p:nvCxnSpPr>
        <p:spPr>
          <a:xfrm>
            <a:off x="5528733" y="5531032"/>
            <a:ext cx="2918818" cy="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1D4F9E8F-9A61-43A2-9471-C0C568EAE46D}"/>
              </a:ext>
            </a:extLst>
          </p:cNvPr>
          <p:cNvCxnSpPr>
            <a:cxnSpLocks/>
          </p:cNvCxnSpPr>
          <p:nvPr/>
        </p:nvCxnSpPr>
        <p:spPr>
          <a:xfrm>
            <a:off x="3441576" y="4350389"/>
            <a:ext cx="2281891" cy="0"/>
          </a:xfrm>
          <a:prstGeom prst="line">
            <a:avLst/>
          </a:prstGeom>
          <a:ln w="28575">
            <a:solidFill>
              <a:srgbClr val="0000FF"/>
            </a:solidFill>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F00C4176-683F-445A-B73E-E199245179B8}"/>
              </a:ext>
            </a:extLst>
          </p:cNvPr>
          <p:cNvCxnSpPr>
            <a:cxnSpLocks/>
          </p:cNvCxnSpPr>
          <p:nvPr/>
        </p:nvCxnSpPr>
        <p:spPr>
          <a:xfrm>
            <a:off x="6781800" y="3515476"/>
            <a:ext cx="1767395" cy="0"/>
          </a:xfrm>
          <a:prstGeom prst="line">
            <a:avLst/>
          </a:prstGeom>
          <a:ln w="28575">
            <a:solidFill>
              <a:srgbClr val="FF00FF"/>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BF93719D-1DFC-4D95-94B7-E7F50F8C269A}"/>
              </a:ext>
            </a:extLst>
          </p:cNvPr>
          <p:cNvCxnSpPr>
            <a:cxnSpLocks/>
          </p:cNvCxnSpPr>
          <p:nvPr/>
        </p:nvCxnSpPr>
        <p:spPr>
          <a:xfrm>
            <a:off x="8204447" y="1299101"/>
            <a:ext cx="346228" cy="0"/>
          </a:xfrm>
          <a:prstGeom prst="line">
            <a:avLst/>
          </a:prstGeom>
          <a:ln w="28575">
            <a:solidFill>
              <a:srgbClr val="00FF00"/>
            </a:solidFill>
          </a:ln>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BE3B61A9-466B-4632-A87F-0B841E5908C2}"/>
              </a:ext>
            </a:extLst>
          </p:cNvPr>
          <p:cNvCxnSpPr>
            <a:cxnSpLocks/>
          </p:cNvCxnSpPr>
          <p:nvPr/>
        </p:nvCxnSpPr>
        <p:spPr>
          <a:xfrm>
            <a:off x="3444536" y="1732628"/>
            <a:ext cx="346228" cy="0"/>
          </a:xfrm>
          <a:prstGeom prst="line">
            <a:avLst/>
          </a:prstGeom>
          <a:ln w="28575">
            <a:solidFill>
              <a:srgbClr val="00FFFF"/>
            </a:solidFill>
          </a:ln>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A9154C27-1FC3-4507-8F24-5335E1A93080}"/>
              </a:ext>
            </a:extLst>
          </p:cNvPr>
          <p:cNvCxnSpPr>
            <a:cxnSpLocks/>
            <a:stCxn id="5" idx="3"/>
          </p:cNvCxnSpPr>
          <p:nvPr/>
        </p:nvCxnSpPr>
        <p:spPr>
          <a:xfrm>
            <a:off x="3444536" y="870015"/>
            <a:ext cx="346228" cy="0"/>
          </a:xfrm>
          <a:prstGeom prst="line">
            <a:avLst/>
          </a:prstGeom>
          <a:ln w="28575">
            <a:solidFill>
              <a:srgbClr val="FFFF00"/>
            </a:solidFill>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7D58F81C-AAEB-432D-977B-C819618891D9}"/>
              </a:ext>
            </a:extLst>
          </p:cNvPr>
          <p:cNvSpPr txBox="1"/>
          <p:nvPr/>
        </p:nvSpPr>
        <p:spPr>
          <a:xfrm>
            <a:off x="3618099" y="417535"/>
            <a:ext cx="4655889" cy="5847755"/>
          </a:xfrm>
          <a:prstGeom prst="rect">
            <a:avLst/>
          </a:prstGeom>
          <a:noFill/>
        </p:spPr>
        <p:txBody>
          <a:bodyPr wrap="square" rtlCol="0">
            <a:spAutoFit/>
          </a:bodyPr>
          <a:lstStyle/>
          <a:p>
            <a:pPr algn="just"/>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“This utensil is a circular peeler facilitating the peeling of certain vegetables: Carrots, cucumber, potatoes. </a:t>
            </a:r>
            <a:r>
              <a:rPr lang="en-US" sz="1100" i="1" dirty="0">
                <a:effectLst/>
                <a:highlight>
                  <a:srgbClr val="FFFF00"/>
                </a:highlight>
                <a:latin typeface="Times New Roman" panose="02020603050405020304" pitchFamily="18" charset="0"/>
                <a:ea typeface="Times" panose="02020603050405020304" pitchFamily="18" charset="0"/>
                <a:cs typeface="Times New Roman" panose="02020603050405020304" pitchFamily="18" charset="0"/>
              </a:rPr>
              <a:t>The overall structure is cylindrical, the size is about 25 cm high, to allow the most classic vegetables to pass through. </a:t>
            </a:r>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It consists of: A base on which will rest the widest end of the vegetable, composed of sharp spikes on which will be planted the vegetable. </a:t>
            </a:r>
            <a:r>
              <a:rPr lang="en-US" sz="1100" i="1" dirty="0">
                <a:effectLst/>
                <a:highlight>
                  <a:srgbClr val="00FF00"/>
                </a:highlight>
                <a:latin typeface="Times New Roman" panose="02020603050405020304" pitchFamily="18" charset="0"/>
                <a:ea typeface="Times" panose="02020603050405020304" pitchFamily="18" charset="0"/>
                <a:cs typeface="Times New Roman" panose="02020603050405020304" pitchFamily="18" charset="0"/>
              </a:rPr>
              <a:t>A removable cup which will rest on the base with small holes to let pass the spikes or will come to deposit the peels which one will be able to throw then</a:t>
            </a:r>
            <a:r>
              <a:rPr lang="en-US" sz="1100" i="1" dirty="0">
                <a:effectLst/>
                <a:highlight>
                  <a:srgbClr val="00FFFF"/>
                </a:highlight>
                <a:latin typeface="Times New Roman" panose="02020603050405020304" pitchFamily="18" charset="0"/>
                <a:ea typeface="Times" panose="02020603050405020304" pitchFamily="18" charset="0"/>
                <a:cs typeface="Times New Roman" panose="02020603050405020304" pitchFamily="18" charset="0"/>
              </a:rPr>
              <a:t>. A frame made of two vertical cylindrical bars and rounded glass panes. </a:t>
            </a:r>
            <a:r>
              <a:rPr lang="en-US" sz="1100" i="1" dirty="0">
                <a:effectLst/>
                <a:highlight>
                  <a:srgbClr val="C0C0C0"/>
                </a:highlight>
                <a:latin typeface="Times New Roman" panose="02020603050405020304" pitchFamily="18" charset="0"/>
                <a:ea typeface="Times" panose="02020603050405020304" pitchFamily="18" charset="0"/>
                <a:cs typeface="Times New Roman" panose="02020603050405020304" pitchFamily="18" charset="0"/>
              </a:rPr>
              <a:t>A cutting part on which are mounted four spring-loaded steel blades that can be moved with a handle</a:t>
            </a:r>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 To move this part, the user will have to activate a mechanism that will release the cutting part. A rubber grip mounted on the ergonomic glass window to grasp the frame with the other hand. A mechanism that will allow the base to rotate when the cutting part is in the down position. The user plants the vegetable on the base of the utensil having taken care to raise the cutting part. He then closes the door to work safely. Once the door is closed and the vegetable is in place, he can lower the cutting part. The steel blades being still in contact with the vegetable, it is peeled on all its length. Once at the bottom, the base starts to rotate at an angle so that on the second pass, the cutting part peels right next to the first. </a:t>
            </a:r>
            <a:r>
              <a:rPr lang="en-US" sz="1100" i="1" dirty="0">
                <a:effectLst/>
                <a:highlight>
                  <a:srgbClr val="FF00FF"/>
                </a:highlight>
                <a:latin typeface="Times New Roman" panose="02020603050405020304" pitchFamily="18" charset="0"/>
                <a:ea typeface="Times" panose="02020603050405020304" pitchFamily="18" charset="0"/>
                <a:cs typeface="Times New Roman" panose="02020603050405020304" pitchFamily="18" charset="0"/>
              </a:rPr>
              <a:t>And so on until the entire diameter is peeled.</a:t>
            </a:r>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 Once peeled, the user opens the door to recover the cup with the peelings that he will then throw away. The mechanism used is the association of a rack, two oblique toothed wheels and a straight toothed wheel in such a way as to convert a translation movement (that of the cutting part) into a rotation movement perpendicular to this axis (movement of the base). </a:t>
            </a:r>
            <a:r>
              <a:rPr lang="en-US" sz="1100" i="1" dirty="0">
                <a:effectLst/>
                <a:highlight>
                  <a:srgbClr val="0000FF"/>
                </a:highlight>
                <a:latin typeface="Times New Roman" panose="02020603050405020304" pitchFamily="18" charset="0"/>
                <a:ea typeface="Times" panose="02020603050405020304" pitchFamily="18" charset="0"/>
                <a:cs typeface="Times New Roman" panose="02020603050405020304" pitchFamily="18" charset="0"/>
              </a:rPr>
              <a:t>Plant the vegetable on small vertical spikes. </a:t>
            </a:r>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Move the vegetable back and forth vertically without worrying about the rotation of the vegetable as opposed to using a classic peeler. Open the door and retrieve the cup in which the peelings are grouped, then empty it over the garbage can. Rinse the cup and wipe the steel blades with a sponge. Allow for quick and easy peeling of the vegetables listed above. Allow for easy and clean disposal of peels. Be safe to use protect the user from spikes and steel blades. Easy to store. </a:t>
            </a:r>
            <a:r>
              <a:rPr lang="en-US" sz="1100" i="1" dirty="0">
                <a:effectLst/>
                <a:highlight>
                  <a:srgbClr val="FF0000"/>
                </a:highlight>
                <a:latin typeface="Times New Roman" panose="02020603050405020304" pitchFamily="18" charset="0"/>
                <a:ea typeface="Times" panose="02020603050405020304" pitchFamily="18" charset="0"/>
                <a:cs typeface="Times New Roman" panose="02020603050405020304" pitchFamily="18" charset="0"/>
              </a:rPr>
              <a:t>Effortless to use. </a:t>
            </a:r>
            <a:r>
              <a:rPr lang="en-US" sz="1100" i="1" dirty="0">
                <a:effectLst/>
                <a:latin typeface="Times New Roman" panose="02020603050405020304" pitchFamily="18" charset="0"/>
                <a:ea typeface="Times" panose="02020603050405020304" pitchFamily="18" charset="0"/>
                <a:cs typeface="Times New Roman" panose="02020603050405020304" pitchFamily="18" charset="0"/>
              </a:rPr>
              <a:t>Easy to clean. Be stable (wide base and anti-slip to avoid breaking the glass). Words on the picture: The handle, one hand to hold the device, collecting the falling skins, fixing the object to be peeled.”</a:t>
            </a:r>
            <a:endParaRPr lang="fr-FR" sz="1100"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744680D2-BCA0-4710-969C-E427ECD51A24}"/>
              </a:ext>
            </a:extLst>
          </p:cNvPr>
          <p:cNvSpPr/>
          <p:nvPr/>
        </p:nvSpPr>
        <p:spPr>
          <a:xfrm>
            <a:off x="568170" y="301845"/>
            <a:ext cx="2876366" cy="1136340"/>
          </a:xfrm>
          <a:prstGeom prst="rect">
            <a:avLst/>
          </a:prstGeom>
          <a:ln w="28575">
            <a:solidFill>
              <a:srgbClr val="FFFF00"/>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Max_part_size_rule</a:t>
            </a:r>
          </a:p>
          <a:p>
            <a:pPr algn="just"/>
            <a:r>
              <a:rPr lang="fr-FR" sz="1400" dirty="0">
                <a:latin typeface="Times New Roman" panose="02020603050405020304" pitchFamily="18" charset="0"/>
                <a:cs typeface="Times New Roman" panose="02020603050405020304" pitchFamily="18" charset="0"/>
              </a:rPr>
              <a:t>Similarity  score : </a:t>
            </a:r>
            <a:r>
              <a:rPr lang="fr-FR" sz="1400" b="1" u="none" strike="noStrike" dirty="0">
                <a:effectLst/>
                <a:latin typeface="Times New Roman" panose="02020603050405020304" pitchFamily="18" charset="0"/>
                <a:cs typeface="Times New Roman" panose="02020603050405020304" pitchFamily="18" charset="0"/>
              </a:rPr>
              <a:t>0,503986</a:t>
            </a: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The overall length of the part full size should be less than 1000.</a:t>
            </a:r>
            <a:endParaRPr lang="fr-FR" sz="1400" i="1"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DFB07F25-CDC6-4B11-84C5-5AAFE8A7763F}"/>
              </a:ext>
            </a:extLst>
          </p:cNvPr>
          <p:cNvSpPr/>
          <p:nvPr/>
        </p:nvSpPr>
        <p:spPr>
          <a:xfrm>
            <a:off x="8447551" y="753561"/>
            <a:ext cx="2876366" cy="1242872"/>
          </a:xfrm>
          <a:prstGeom prst="rect">
            <a:avLst/>
          </a:prstGeom>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Small_holes_rule</a:t>
            </a:r>
          </a:p>
          <a:p>
            <a:pPr algn="just"/>
            <a:r>
              <a:rPr lang="fr-FR" sz="1400" dirty="0">
                <a:latin typeface="Times New Roman" panose="02020603050405020304" pitchFamily="18" charset="0"/>
                <a:cs typeface="Times New Roman" panose="02020603050405020304" pitchFamily="18" charset="0"/>
              </a:rPr>
              <a:t>Similarity  score : </a:t>
            </a:r>
            <a:r>
              <a:rPr lang="fr-FR" sz="1400" b="1" u="none" strike="noStrike" dirty="0">
                <a:effectLst/>
                <a:latin typeface="Times New Roman" panose="02020603050405020304" pitchFamily="18" charset="0"/>
                <a:cs typeface="Times New Roman" panose="02020603050405020304" pitchFamily="18" charset="0"/>
              </a:rPr>
              <a:t>0,392915</a:t>
            </a:r>
            <a:endParaRPr lang="fr-FR" sz="1400" b="1"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Holes made on the part should not be too small, minimum 2 of diameter.</a:t>
            </a:r>
            <a:endParaRPr lang="fr-FR" sz="1400" i="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D9F1A54-D988-42F1-B1A6-7BC191733AA0}"/>
              </a:ext>
            </a:extLst>
          </p:cNvPr>
          <p:cNvSpPr/>
          <p:nvPr/>
        </p:nvSpPr>
        <p:spPr>
          <a:xfrm>
            <a:off x="568170" y="1555072"/>
            <a:ext cx="2876366" cy="1242872"/>
          </a:xfrm>
          <a:prstGeom prst="rect">
            <a:avLst/>
          </a:prstGeom>
          <a:ln w="28575">
            <a:solidFill>
              <a:srgbClr val="00FFFF"/>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Min_bars_size_rule</a:t>
            </a:r>
          </a:p>
          <a:p>
            <a:pPr algn="just"/>
            <a:r>
              <a:rPr lang="fr-FR" sz="1400" dirty="0">
                <a:latin typeface="Times New Roman" panose="02020603050405020304" pitchFamily="18" charset="0"/>
                <a:cs typeface="Times New Roman" panose="02020603050405020304" pitchFamily="18" charset="0"/>
              </a:rPr>
              <a:t>Similarity  score </a:t>
            </a:r>
            <a:r>
              <a:rPr lang="fr-FR" sz="1400" b="1" dirty="0">
                <a:latin typeface="Times New Roman" panose="02020603050405020304" pitchFamily="18" charset="0"/>
                <a:cs typeface="Times New Roman" panose="02020603050405020304" pitchFamily="18" charset="0"/>
              </a:rPr>
              <a:t>: </a:t>
            </a:r>
            <a:r>
              <a:rPr lang="fr-FR" sz="1400" b="1" u="none" strike="noStrike" dirty="0">
                <a:effectLst/>
                <a:latin typeface="Times New Roman" panose="02020603050405020304" pitchFamily="18" charset="0"/>
                <a:cs typeface="Times New Roman" panose="02020603050405020304" pitchFamily="18" charset="0"/>
              </a:rPr>
              <a:t>0,486854</a:t>
            </a:r>
            <a:endParaRPr lang="fr-FR" sz="1400" b="1"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A circular bar must be larger than 2 and a rectangular bar must be larger than 3.</a:t>
            </a:r>
            <a:endParaRPr lang="fr-FR" sz="1400" i="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F58FBD2B-65C7-437D-8A80-EBD39191C137}"/>
              </a:ext>
            </a:extLst>
          </p:cNvPr>
          <p:cNvSpPr/>
          <p:nvPr/>
        </p:nvSpPr>
        <p:spPr>
          <a:xfrm>
            <a:off x="8447551" y="2953309"/>
            <a:ext cx="2876366" cy="1242872"/>
          </a:xfrm>
          <a:prstGeom prst="rect">
            <a:avLst/>
          </a:prstGeom>
          <a:ln w="28575">
            <a:solidFill>
              <a:srgbClr val="FF00FF"/>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Small_holes_rule</a:t>
            </a:r>
          </a:p>
          <a:p>
            <a:pPr algn="just"/>
            <a:r>
              <a:rPr lang="fr-FR" sz="1400" dirty="0">
                <a:latin typeface="Times New Roman" panose="02020603050405020304" pitchFamily="18" charset="0"/>
                <a:cs typeface="Times New Roman" panose="02020603050405020304" pitchFamily="18" charset="0"/>
              </a:rPr>
              <a:t>Similarity  score : </a:t>
            </a:r>
            <a:r>
              <a:rPr lang="fr-FR" sz="1400" b="1" u="none" strike="noStrike" dirty="0">
                <a:effectLst/>
                <a:latin typeface="Times New Roman" panose="02020603050405020304" pitchFamily="18" charset="0"/>
                <a:cs typeface="Times New Roman" panose="02020603050405020304" pitchFamily="18" charset="0"/>
              </a:rPr>
              <a:t>0,43245</a:t>
            </a:r>
            <a:endParaRPr lang="fr-FR" sz="1400" b="1"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Holes made on the part should not be too small, minimum 2 of diameter.</a:t>
            </a:r>
            <a:endParaRPr lang="fr-FR" sz="1400" i="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A7F43AA7-94C3-4E32-AF8A-DDFC30A31BD3}"/>
              </a:ext>
            </a:extLst>
          </p:cNvPr>
          <p:cNvSpPr/>
          <p:nvPr/>
        </p:nvSpPr>
        <p:spPr>
          <a:xfrm>
            <a:off x="565210" y="3821402"/>
            <a:ext cx="2876366" cy="1242872"/>
          </a:xfrm>
          <a:prstGeom prst="rect">
            <a:avLst/>
          </a:prstGeom>
          <a:ln w="28575">
            <a:solidFill>
              <a:srgbClr val="0000FF"/>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Small_holes_rule</a:t>
            </a:r>
          </a:p>
          <a:p>
            <a:pPr algn="just"/>
            <a:r>
              <a:rPr lang="fr-FR" sz="1400" dirty="0">
                <a:latin typeface="Times New Roman" panose="02020603050405020304" pitchFamily="18" charset="0"/>
                <a:cs typeface="Times New Roman" panose="02020603050405020304" pitchFamily="18" charset="0"/>
              </a:rPr>
              <a:t>Similarity  score </a:t>
            </a:r>
            <a:r>
              <a:rPr lang="fr-FR" sz="1400" b="1" dirty="0">
                <a:latin typeface="Times New Roman" panose="02020603050405020304" pitchFamily="18" charset="0"/>
                <a:cs typeface="Times New Roman" panose="02020603050405020304" pitchFamily="18" charset="0"/>
              </a:rPr>
              <a:t>: </a:t>
            </a:r>
            <a:r>
              <a:rPr lang="fr-FR" sz="1400" b="1" u="none" strike="noStrike" dirty="0">
                <a:effectLst/>
                <a:latin typeface="Times New Roman" panose="02020603050405020304" pitchFamily="18" charset="0"/>
                <a:cs typeface="Times New Roman" panose="02020603050405020304" pitchFamily="18" charset="0"/>
              </a:rPr>
              <a:t>0,370328</a:t>
            </a:r>
            <a:endParaRPr lang="fr-FR" sz="1400" b="1"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Holes made on the part should not be too small, minimum 2 of diameter.</a:t>
            </a:r>
            <a:endParaRPr lang="fr-FR" sz="1400" i="1"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87C65E12-4429-46FB-9F2C-F363F9A923FA}"/>
              </a:ext>
            </a:extLst>
          </p:cNvPr>
          <p:cNvSpPr/>
          <p:nvPr/>
        </p:nvSpPr>
        <p:spPr>
          <a:xfrm>
            <a:off x="8447551" y="4875318"/>
            <a:ext cx="2876366" cy="1367161"/>
          </a:xfrm>
          <a:prstGeom prst="rect">
            <a:avLst/>
          </a:prstGeom>
          <a:ln w="28575">
            <a:solidFill>
              <a:srgbClr val="FF0F0F"/>
            </a:solidFill>
          </a:ln>
        </p:spPr>
        <p:style>
          <a:lnRef idx="2">
            <a:schemeClr val="accent4"/>
          </a:lnRef>
          <a:fillRef idx="1">
            <a:schemeClr val="lt1"/>
          </a:fillRef>
          <a:effectRef idx="0">
            <a:schemeClr val="accent4"/>
          </a:effectRef>
          <a:fontRef idx="minor">
            <a:schemeClr val="dk1"/>
          </a:fontRef>
        </p:style>
        <p:txBody>
          <a:bodyPr rtlCol="0" anchor="ctr"/>
          <a:lstStyle/>
          <a:p>
            <a:pPr algn="just"/>
            <a:r>
              <a:rPr lang="fr-FR" sz="1400" dirty="0">
                <a:latin typeface="Times New Roman" panose="02020603050405020304" pitchFamily="18" charset="0"/>
                <a:cs typeface="Times New Roman" panose="02020603050405020304" pitchFamily="18" charset="0"/>
              </a:rPr>
              <a:t>Rule : </a:t>
            </a:r>
            <a:r>
              <a:rPr lang="fr-FR" sz="1400" b="1" dirty="0">
                <a:latin typeface="Times New Roman" panose="02020603050405020304" pitchFamily="18" charset="0"/>
                <a:cs typeface="Times New Roman" panose="02020603050405020304" pitchFamily="18" charset="0"/>
              </a:rPr>
              <a:t>Materials_rule</a:t>
            </a:r>
          </a:p>
          <a:p>
            <a:pPr algn="just"/>
            <a:r>
              <a:rPr lang="fr-FR" sz="1400" dirty="0">
                <a:latin typeface="Times New Roman" panose="02020603050405020304" pitchFamily="18" charset="0"/>
                <a:cs typeface="Times New Roman" panose="02020603050405020304" pitchFamily="18" charset="0"/>
              </a:rPr>
              <a:t>Similarity  score </a:t>
            </a:r>
            <a:r>
              <a:rPr lang="fr-FR" sz="1400" b="1" dirty="0">
                <a:latin typeface="Times New Roman" panose="02020603050405020304" pitchFamily="18" charset="0"/>
                <a:cs typeface="Times New Roman" panose="02020603050405020304" pitchFamily="18" charset="0"/>
              </a:rPr>
              <a:t>: </a:t>
            </a:r>
            <a:r>
              <a:rPr lang="fr-FR" sz="1400" b="1" u="none" strike="noStrike" dirty="0">
                <a:effectLst/>
                <a:latin typeface="Times New Roman" panose="02020603050405020304" pitchFamily="18" charset="0"/>
                <a:cs typeface="Times New Roman" panose="02020603050405020304" pitchFamily="18" charset="0"/>
              </a:rPr>
              <a:t>0,368605</a:t>
            </a:r>
            <a:endParaRPr lang="fr-FR" sz="1400" b="1" i="0" u="none" strike="noStrike" dirty="0">
              <a:solidFill>
                <a:srgbClr val="000000"/>
              </a:solidFill>
              <a:effectLst/>
              <a:latin typeface="Times New Roman" panose="02020603050405020304" pitchFamily="18" charset="0"/>
              <a:cs typeface="Times New Roman" panose="02020603050405020304" pitchFamily="18" charset="0"/>
            </a:endParaRPr>
          </a:p>
          <a:p>
            <a:pPr algn="just"/>
            <a:r>
              <a:rPr lang="fr-FR" sz="1400" b="0" i="0" dirty="0">
                <a:solidFill>
                  <a:srgbClr val="000000"/>
                </a:solidFill>
                <a:latin typeface="Times New Roman" panose="02020603050405020304" pitchFamily="18" charset="0"/>
                <a:cs typeface="Times New Roman" panose="02020603050405020304" pitchFamily="18" charset="0"/>
              </a:rPr>
              <a:t>Rule annotation : </a:t>
            </a:r>
            <a:r>
              <a:rPr lang="en-US" sz="1400" i="1" u="none" strike="noStrike" dirty="0">
                <a:effectLst/>
                <a:latin typeface="Times New Roman" panose="02020603050405020304" pitchFamily="18" charset="0"/>
                <a:cs typeface="Times New Roman" panose="02020603050405020304" pitchFamily="18" charset="0"/>
              </a:rPr>
              <a:t>The prototype should be functional with only plastic or polymer features any other materials can not be used.</a:t>
            </a:r>
            <a:endParaRPr lang="fr-FR"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6425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988F0DBB-5BF9-48A8-B058-328F8F1ED39B}"/>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93B4E5DB-DB06-4FCD-A8F7-216B0495F656}"/>
              </a:ext>
            </a:extLst>
          </p:cNvPr>
          <p:cNvSpPr>
            <a:spLocks noGrp="1"/>
          </p:cNvSpPr>
          <p:nvPr>
            <p:ph type="sldNum" sz="quarter" idx="12"/>
          </p:nvPr>
        </p:nvSpPr>
        <p:spPr/>
        <p:txBody>
          <a:bodyPr/>
          <a:lstStyle/>
          <a:p>
            <a:pPr>
              <a:defRPr/>
            </a:pPr>
            <a:fld id="{B0B56122-7ED9-4989-9ACC-2CD10E06D28C}" type="slidenum">
              <a:rPr lang="fr-FR" smtClean="0"/>
              <a:pPr>
                <a:defRPr/>
              </a:pPr>
              <a:t>29</a:t>
            </a:fld>
            <a:endParaRPr lang="fr-FR" dirty="0"/>
          </a:p>
        </p:txBody>
      </p:sp>
      <p:sp>
        <p:nvSpPr>
          <p:cNvPr id="4" name="ZoneTexte 3">
            <a:extLst>
              <a:ext uri="{FF2B5EF4-FFF2-40B4-BE49-F238E27FC236}">
                <a16:creationId xmlns:a16="http://schemas.microsoft.com/office/drawing/2014/main" id="{E7FBB8F3-AF3E-44D5-8EBB-2F8D4693E9AD}"/>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Conclusion et perspectives</a:t>
            </a:r>
          </a:p>
        </p:txBody>
      </p:sp>
    </p:spTree>
    <p:extLst>
      <p:ext uri="{BB962C8B-B14F-4D97-AF65-F5344CB8AC3E}">
        <p14:creationId xmlns:p14="http://schemas.microsoft.com/office/powerpoint/2010/main" val="318615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A59164A1-BB93-4307-ACFF-650AD6DB8665}"/>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C83F8615-3AF5-4784-BC2F-7ADDDFF5F03C}"/>
              </a:ext>
            </a:extLst>
          </p:cNvPr>
          <p:cNvSpPr>
            <a:spLocks noGrp="1"/>
          </p:cNvSpPr>
          <p:nvPr>
            <p:ph type="sldNum" sz="quarter" idx="12"/>
          </p:nvPr>
        </p:nvSpPr>
        <p:spPr/>
        <p:txBody>
          <a:bodyPr/>
          <a:lstStyle/>
          <a:p>
            <a:pPr>
              <a:defRPr/>
            </a:pPr>
            <a:fld id="{B0B56122-7ED9-4989-9ACC-2CD10E06D28C}" type="slidenum">
              <a:rPr lang="fr-FR" smtClean="0"/>
              <a:pPr>
                <a:defRPr/>
              </a:pPr>
              <a:t>3</a:t>
            </a:fld>
            <a:endParaRPr lang="fr-FR" dirty="0"/>
          </a:p>
        </p:txBody>
      </p:sp>
      <p:sp>
        <p:nvSpPr>
          <p:cNvPr id="4" name="ZoneTexte 3">
            <a:extLst>
              <a:ext uri="{FF2B5EF4-FFF2-40B4-BE49-F238E27FC236}">
                <a16:creationId xmlns:a16="http://schemas.microsoft.com/office/drawing/2014/main" id="{D7F4B1B2-2B9C-420B-AA31-816F3A4E5694}"/>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Problème et objectif de l’outil</a:t>
            </a:r>
          </a:p>
        </p:txBody>
      </p:sp>
    </p:spTree>
    <p:extLst>
      <p:ext uri="{BB962C8B-B14F-4D97-AF65-F5344CB8AC3E}">
        <p14:creationId xmlns:p14="http://schemas.microsoft.com/office/powerpoint/2010/main" val="3648596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8BA4A4-0299-4236-85BC-4EDE6965DA5A}"/>
              </a:ext>
            </a:extLst>
          </p:cNvPr>
          <p:cNvSpPr>
            <a:spLocks noGrp="1"/>
          </p:cNvSpPr>
          <p:nvPr>
            <p:ph type="title"/>
          </p:nvPr>
        </p:nvSpPr>
        <p:spPr/>
        <p:txBody>
          <a:bodyPr/>
          <a:lstStyle/>
          <a:p>
            <a:r>
              <a:rPr lang="fr-FR" dirty="0"/>
              <a:t>Discussion</a:t>
            </a:r>
          </a:p>
        </p:txBody>
      </p:sp>
      <p:sp>
        <p:nvSpPr>
          <p:cNvPr id="3" name="Espace réservé du numéro de diapositive 2">
            <a:extLst>
              <a:ext uri="{FF2B5EF4-FFF2-40B4-BE49-F238E27FC236}">
                <a16:creationId xmlns:a16="http://schemas.microsoft.com/office/drawing/2014/main" id="{BB71DCC4-89E9-4171-ADB6-67E8C8DAF79E}"/>
              </a:ext>
            </a:extLst>
          </p:cNvPr>
          <p:cNvSpPr>
            <a:spLocks noGrp="1"/>
          </p:cNvSpPr>
          <p:nvPr>
            <p:ph type="sldNum" sz="quarter" idx="12"/>
          </p:nvPr>
        </p:nvSpPr>
        <p:spPr/>
        <p:txBody>
          <a:bodyPr/>
          <a:lstStyle/>
          <a:p>
            <a:fld id="{FCF69155-6916-4558-BD22-D72EE30DCDE9}" type="slidenum">
              <a:rPr lang="fr-FR" smtClean="0"/>
              <a:pPr/>
              <a:t>30</a:t>
            </a:fld>
            <a:endParaRPr lang="fr-FR" dirty="0"/>
          </a:p>
        </p:txBody>
      </p:sp>
      <p:sp>
        <p:nvSpPr>
          <p:cNvPr id="5" name="ZoneTexte 4">
            <a:extLst>
              <a:ext uri="{FF2B5EF4-FFF2-40B4-BE49-F238E27FC236}">
                <a16:creationId xmlns:a16="http://schemas.microsoft.com/office/drawing/2014/main" id="{23BB77A0-4C22-4556-A687-F0A5767A38D9}"/>
              </a:ext>
            </a:extLst>
          </p:cNvPr>
          <p:cNvSpPr txBox="1"/>
          <p:nvPr/>
        </p:nvSpPr>
        <p:spPr>
          <a:xfrm>
            <a:off x="980031" y="1262211"/>
            <a:ext cx="10830229" cy="4893647"/>
          </a:xfrm>
          <a:prstGeom prst="rect">
            <a:avLst/>
          </a:prstGeom>
          <a:noFill/>
        </p:spPr>
        <p:txBody>
          <a:bodyPr wrap="square" rtlCol="0">
            <a:spAutoFit/>
          </a:bodyPr>
          <a:lstStyle/>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prototype est capables d’associer des règles de conception et des extrait de texte pertinemment cependant des faux positifs et des faux négatifs sont toujours présent</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L’outil permet de traiter un grand nombre de fiche idée sans l’intervention d’un expert</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Le développement de l’analyse des schémas est nécessaire pour finaliser l’outil</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Intégrer dans l’outil une ontologie possédant les connaissances associées aux opportunités de la FA</a:t>
            </a:r>
          </a:p>
          <a:p>
            <a:pPr marL="342900" indent="-342900">
              <a:buFont typeface="Arial" panose="020B0604020202020204" pitchFamily="34" charset="0"/>
              <a:buChar char="•"/>
            </a:pPr>
            <a:endParaRPr lang="fr-FR"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fr-FR" sz="2400" dirty="0">
                <a:latin typeface="Times New Roman" panose="02020603050405020304" pitchFamily="18" charset="0"/>
                <a:cs typeface="Times New Roman" panose="02020603050405020304" pitchFamily="18" charset="0"/>
              </a:rPr>
              <a:t>Associer à la bonne ontologie, cet outil pourrais s’appliquer aux règles d’écoconception</a:t>
            </a:r>
          </a:p>
        </p:txBody>
      </p:sp>
      <p:sp>
        <p:nvSpPr>
          <p:cNvPr id="6" name="Espace réservé du pied de page 2">
            <a:extLst>
              <a:ext uri="{FF2B5EF4-FFF2-40B4-BE49-F238E27FC236}">
                <a16:creationId xmlns:a16="http://schemas.microsoft.com/office/drawing/2014/main" id="{8354D006-838A-4C2C-B399-BAC3E5CE0F53}"/>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98656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EE5FAE-BB19-4C6A-809D-447EA4B03C69}"/>
              </a:ext>
            </a:extLst>
          </p:cNvPr>
          <p:cNvSpPr>
            <a:spLocks noGrp="1"/>
          </p:cNvSpPr>
          <p:nvPr>
            <p:ph type="title"/>
          </p:nvPr>
        </p:nvSpPr>
        <p:spPr/>
        <p:txBody>
          <a:bodyPr/>
          <a:lstStyle/>
          <a:p>
            <a:r>
              <a:rPr lang="fr-FR" dirty="0"/>
              <a:t>Références</a:t>
            </a:r>
          </a:p>
        </p:txBody>
      </p:sp>
      <p:sp>
        <p:nvSpPr>
          <p:cNvPr id="3" name="Espace réservé du numéro de diapositive 2">
            <a:extLst>
              <a:ext uri="{FF2B5EF4-FFF2-40B4-BE49-F238E27FC236}">
                <a16:creationId xmlns:a16="http://schemas.microsoft.com/office/drawing/2014/main" id="{1C11872F-6FF9-4980-8C78-58F821296A1B}"/>
              </a:ext>
            </a:extLst>
          </p:cNvPr>
          <p:cNvSpPr>
            <a:spLocks noGrp="1"/>
          </p:cNvSpPr>
          <p:nvPr>
            <p:ph type="sldNum" sz="quarter" idx="12"/>
          </p:nvPr>
        </p:nvSpPr>
        <p:spPr/>
        <p:txBody>
          <a:bodyPr/>
          <a:lstStyle/>
          <a:p>
            <a:fld id="{FCF69155-6916-4558-BD22-D72EE30DCDE9}" type="slidenum">
              <a:rPr lang="fr-FR" smtClean="0"/>
              <a:pPr/>
              <a:t>31</a:t>
            </a:fld>
            <a:endParaRPr lang="fr-FR" dirty="0"/>
          </a:p>
        </p:txBody>
      </p:sp>
      <p:sp>
        <p:nvSpPr>
          <p:cNvPr id="6" name="ZoneTexte 5">
            <a:extLst>
              <a:ext uri="{FF2B5EF4-FFF2-40B4-BE49-F238E27FC236}">
                <a16:creationId xmlns:a16="http://schemas.microsoft.com/office/drawing/2014/main" id="{71CA0C53-5F69-4503-BE2D-AC5BE5175B99}"/>
              </a:ext>
            </a:extLst>
          </p:cNvPr>
          <p:cNvSpPr txBox="1"/>
          <p:nvPr/>
        </p:nvSpPr>
        <p:spPr>
          <a:xfrm>
            <a:off x="173346" y="1585508"/>
            <a:ext cx="11419940" cy="3754874"/>
          </a:xfrm>
          <a:prstGeom prst="rect">
            <a:avLst/>
          </a:prstGeom>
          <a:noFill/>
        </p:spPr>
        <p:txBody>
          <a:bodyPr wrap="square" rtlCol="0">
            <a:spAutoFit/>
          </a:bodyPr>
          <a:lstStyle/>
          <a:p>
            <a:r>
              <a:rPr lang="en-US" sz="1400" b="0" u="none" strike="noStrike" baseline="0" dirty="0">
                <a:solidFill>
                  <a:srgbClr val="000000"/>
                </a:solidFill>
                <a:latin typeface="Times New Roman" panose="02020603050405020304" pitchFamily="18" charset="0"/>
              </a:rPr>
              <a:t>Laverne, F., Segonds, F, D’Antonio, G., &amp; Le Coq, M. (2016). Enriching design with X through tailored additive manufacturing knowledge: a methodological proposal. International Journal on Interactive Design and Manufacturing (</a:t>
            </a:r>
            <a:r>
              <a:rPr lang="en-US" sz="1400" b="0" u="none" strike="noStrike" baseline="0" dirty="0" err="1">
                <a:solidFill>
                  <a:srgbClr val="000000"/>
                </a:solidFill>
                <a:latin typeface="Times New Roman" panose="02020603050405020304" pitchFamily="18" charset="0"/>
              </a:rPr>
              <a:t>IJIDeM</a:t>
            </a:r>
            <a:r>
              <a:rPr lang="en-US" sz="1400" b="0" u="none" strike="noStrike" baseline="0" dirty="0">
                <a:solidFill>
                  <a:srgbClr val="000000"/>
                </a:solidFill>
                <a:latin typeface="Times New Roman" panose="02020603050405020304" pitchFamily="18" charset="0"/>
              </a:rPr>
              <a:t>), 11(2), 279-288. </a:t>
            </a:r>
            <a:r>
              <a:rPr lang="en-US" sz="1400" b="0" u="none" strike="noStrike" baseline="0" dirty="0" err="1">
                <a:solidFill>
                  <a:srgbClr val="000000"/>
                </a:solidFill>
                <a:latin typeface="Times New Roman" panose="02020603050405020304" pitchFamily="18" charset="0"/>
              </a:rPr>
              <a:t>doi</a:t>
            </a:r>
            <a:r>
              <a:rPr lang="en-US" sz="1400" b="0" u="none" strike="noStrike" baseline="0" dirty="0">
                <a:solidFill>
                  <a:srgbClr val="000000"/>
                </a:solidFill>
                <a:latin typeface="Times New Roman" panose="02020603050405020304" pitchFamily="18" charset="0"/>
              </a:rPr>
              <a:t>: https://doi.org/10.1007/s12008-016-0314-7. </a:t>
            </a:r>
            <a:r>
              <a:rPr lang="en-US" sz="1400" b="0" u="none" strike="noStrike" baseline="0" dirty="0">
                <a:solidFill>
                  <a:srgbClr val="000000"/>
                </a:solidFill>
                <a:latin typeface="Times New Roman" panose="02020603050405020304" pitchFamily="18" charset="0"/>
                <a:hlinkClick r:id="rId2"/>
              </a:rPr>
              <a:t>http://hdl.handle.net/10985/12215</a:t>
            </a:r>
            <a:endParaRPr lang="en-US" sz="1400" b="0" u="none" strike="noStrike" baseline="0" dirty="0">
              <a:solidFill>
                <a:srgbClr val="000000"/>
              </a:solidFill>
              <a:latin typeface="Times New Roman" panose="02020603050405020304" pitchFamily="18" charset="0"/>
            </a:endParaRPr>
          </a:p>
          <a:p>
            <a:endParaRPr lang="en-US" sz="1400" dirty="0">
              <a:solidFill>
                <a:srgbClr val="000000"/>
              </a:solidFill>
              <a:latin typeface="Times New Roman" panose="02020603050405020304" pitchFamily="18" charset="0"/>
            </a:endParaRPr>
          </a:p>
          <a:p>
            <a:r>
              <a:rPr lang="en-US" sz="1400" b="0" u="none" strike="noStrike" baseline="0" dirty="0">
                <a:solidFill>
                  <a:srgbClr val="000000"/>
                </a:solidFill>
                <a:latin typeface="Times New Roman" panose="02020603050405020304" pitchFamily="18" charset="0"/>
              </a:rPr>
              <a:t>Laverne, F., Segonds, F., Anwer, N., &amp; Le Coq, M. (2015). Assembly based methods to support product innovation in Design for Additive Manufacturing: An exploratory case study. Journal of Mechanical Design, 137(12), 8. </a:t>
            </a:r>
            <a:r>
              <a:rPr lang="en-US" sz="1400" b="0" u="none" strike="noStrike" baseline="0" dirty="0" err="1">
                <a:solidFill>
                  <a:srgbClr val="000000"/>
                </a:solidFill>
                <a:latin typeface="Times New Roman" panose="02020603050405020304" pitchFamily="18" charset="0"/>
              </a:rPr>
              <a:t>doi</a:t>
            </a:r>
            <a:r>
              <a:rPr lang="en-US" sz="1400" b="0" u="none" strike="noStrike" baseline="0" dirty="0">
                <a:solidFill>
                  <a:srgbClr val="000000"/>
                </a:solidFill>
                <a:latin typeface="Times New Roman" panose="02020603050405020304" pitchFamily="18" charset="0"/>
              </a:rPr>
              <a:t>: https://doi.org/10.1115/1.4031589. </a:t>
            </a:r>
            <a:r>
              <a:rPr lang="en-US" sz="1400" b="0" u="none" strike="noStrike" baseline="0" dirty="0">
                <a:solidFill>
                  <a:srgbClr val="000000"/>
                </a:solidFill>
                <a:latin typeface="Times New Roman" panose="02020603050405020304" pitchFamily="18" charset="0"/>
                <a:hlinkClick r:id="rId3"/>
              </a:rPr>
              <a:t>http://hdl.handle.net/10985/10380</a:t>
            </a:r>
            <a:endParaRPr lang="en-US" sz="1400" b="0" u="none" strike="noStrike" baseline="0" dirty="0">
              <a:solidFill>
                <a:srgbClr val="000000"/>
              </a:solidFill>
              <a:latin typeface="Times New Roman" panose="02020603050405020304" pitchFamily="18" charset="0"/>
            </a:endParaRPr>
          </a:p>
          <a:p>
            <a:endParaRPr lang="en-US" sz="1400" b="0" u="none" strike="noStrike" baseline="0" dirty="0">
              <a:solidFill>
                <a:srgbClr val="000000"/>
              </a:solidFill>
              <a:latin typeface="Times New Roman" panose="02020603050405020304" pitchFamily="18" charset="0"/>
            </a:endParaRPr>
          </a:p>
          <a:p>
            <a:endParaRPr lang="fr-FR" sz="1400" dirty="0">
              <a:solidFill>
                <a:srgbClr val="000000"/>
              </a:solidFill>
              <a:latin typeface="Times New Roman" panose="02020603050405020304" pitchFamily="18" charset="0"/>
            </a:endParaRPr>
          </a:p>
          <a:p>
            <a:r>
              <a:rPr lang="en-US" sz="1400" b="0" u="none" strike="noStrike" baseline="0" dirty="0">
                <a:solidFill>
                  <a:srgbClr val="000000"/>
                </a:solidFill>
                <a:latin typeface="Times New Roman" panose="02020603050405020304" pitchFamily="18" charset="0"/>
              </a:rPr>
              <a:t>W.-C. Cheung and J. Moultrie, “3D Printing Design Rules,” p. 6, 2013.</a:t>
            </a:r>
          </a:p>
          <a:p>
            <a:endParaRPr lang="en-US" sz="1400" dirty="0">
              <a:solidFill>
                <a:srgbClr val="000000"/>
              </a:solidFill>
              <a:latin typeface="Times New Roman" panose="02020603050405020304" pitchFamily="18" charset="0"/>
            </a:endParaRPr>
          </a:p>
          <a:p>
            <a:r>
              <a:rPr lang="en-US" sz="1400" b="0" u="none" strike="noStrike" baseline="0" dirty="0">
                <a:solidFill>
                  <a:srgbClr val="000000"/>
                </a:solidFill>
                <a:latin typeface="Times New Roman" panose="02020603050405020304" pitchFamily="18" charset="0"/>
              </a:rPr>
              <a:t>J. W. Booth, J. </a:t>
            </a:r>
            <a:r>
              <a:rPr lang="en-US" sz="1400" b="0" u="none" strike="noStrike" baseline="0" dirty="0" err="1">
                <a:solidFill>
                  <a:srgbClr val="000000"/>
                </a:solidFill>
                <a:latin typeface="Times New Roman" panose="02020603050405020304" pitchFamily="18" charset="0"/>
              </a:rPr>
              <a:t>Alperovich</a:t>
            </a:r>
            <a:r>
              <a:rPr lang="en-US" sz="1400" b="0" u="none" strike="noStrike" baseline="0" dirty="0">
                <a:solidFill>
                  <a:srgbClr val="000000"/>
                </a:solidFill>
                <a:latin typeface="Times New Roman" panose="02020603050405020304" pitchFamily="18" charset="0"/>
              </a:rPr>
              <a:t>, P. Chawla, J. Ma, T. N. Reid, and K. Ramani, “The design for additive manufacturing worksheet,” Journal of Mechanical Design, Transactions of the ASME, vol. 139, no. 10, pp. 1–9, 2017, </a:t>
            </a:r>
            <a:r>
              <a:rPr lang="en-US" sz="1400" b="0" u="none" strike="noStrike" baseline="0" dirty="0" err="1">
                <a:solidFill>
                  <a:srgbClr val="000000"/>
                </a:solidFill>
                <a:latin typeface="Times New Roman" panose="02020603050405020304" pitchFamily="18" charset="0"/>
              </a:rPr>
              <a:t>doi</a:t>
            </a:r>
            <a:r>
              <a:rPr lang="en-US" sz="1400" b="0" u="none" strike="noStrike" baseline="0" dirty="0">
                <a:solidFill>
                  <a:srgbClr val="000000"/>
                </a:solidFill>
                <a:latin typeface="Times New Roman" panose="02020603050405020304" pitchFamily="18" charset="0"/>
              </a:rPr>
              <a:t>: 10.1115/1.4037251.</a:t>
            </a:r>
          </a:p>
          <a:p>
            <a:endParaRPr lang="en-US" sz="1400" dirty="0">
              <a:solidFill>
                <a:srgbClr val="000000"/>
              </a:solidFill>
              <a:latin typeface="Times New Roman" panose="02020603050405020304" pitchFamily="18" charset="0"/>
            </a:endParaRPr>
          </a:p>
          <a:p>
            <a:r>
              <a:rPr lang="en-US" sz="1400" b="0" u="none" strike="noStrike" baseline="0" dirty="0">
                <a:solidFill>
                  <a:srgbClr val="000000"/>
                </a:solidFill>
                <a:latin typeface="Times New Roman" panose="02020603050405020304" pitchFamily="18" charset="0"/>
              </a:rPr>
              <a:t>S. Kim, D. W. Rosen, P. Witherell, and H. Ko, “A Design for Additive Manufacturing Ontology to Support Manufacturability Analysis,” Journal of Computing and Information Science in Engineering, vol. 19, no. 4, pp. 1–10, 2019, </a:t>
            </a:r>
            <a:r>
              <a:rPr lang="en-US" sz="1400" b="0" u="none" strike="noStrike" baseline="0" dirty="0" err="1">
                <a:solidFill>
                  <a:srgbClr val="000000"/>
                </a:solidFill>
                <a:latin typeface="Times New Roman" panose="02020603050405020304" pitchFamily="18" charset="0"/>
              </a:rPr>
              <a:t>doi</a:t>
            </a:r>
            <a:r>
              <a:rPr lang="en-US" sz="1400" b="0" u="none" strike="noStrike" baseline="0" dirty="0">
                <a:solidFill>
                  <a:srgbClr val="000000"/>
                </a:solidFill>
                <a:latin typeface="Times New Roman" panose="02020603050405020304" pitchFamily="18" charset="0"/>
              </a:rPr>
              <a:t>: 10.1115/1.4043531.</a:t>
            </a:r>
          </a:p>
          <a:p>
            <a:endParaRPr lang="en-US" sz="1400" dirty="0">
              <a:solidFill>
                <a:srgbClr val="000000"/>
              </a:solidFill>
              <a:latin typeface="Times New Roman" panose="02020603050405020304" pitchFamily="18" charset="0"/>
            </a:endParaRPr>
          </a:p>
          <a:p>
            <a:r>
              <a:rPr lang="en-US" sz="1400" b="0" u="none" strike="noStrike" baseline="0" dirty="0">
                <a:solidFill>
                  <a:srgbClr val="000000"/>
                </a:solidFill>
                <a:latin typeface="Times New Roman" panose="02020603050405020304" pitchFamily="18" charset="0"/>
              </a:rPr>
              <a:t>Y. Liu and S. C. J. Lim, “Global Product Development,” Global Product Development, pp. 427–433, 2011, </a:t>
            </a:r>
            <a:r>
              <a:rPr lang="en-US" sz="1400" b="0" u="none" strike="noStrike" baseline="0" dirty="0" err="1">
                <a:solidFill>
                  <a:srgbClr val="000000"/>
                </a:solidFill>
                <a:latin typeface="Times New Roman" panose="02020603050405020304" pitchFamily="18" charset="0"/>
              </a:rPr>
              <a:t>doi</a:t>
            </a:r>
            <a:r>
              <a:rPr lang="en-US" sz="1400" b="0" u="none" strike="noStrike" baseline="0" dirty="0">
                <a:solidFill>
                  <a:srgbClr val="000000"/>
                </a:solidFill>
                <a:latin typeface="Times New Roman" panose="02020603050405020304" pitchFamily="18" charset="0"/>
              </a:rPr>
              <a:t>: 10.1007/978-3-642-15973-2.</a:t>
            </a:r>
            <a:endParaRPr lang="fr-FR" sz="1400" dirty="0"/>
          </a:p>
        </p:txBody>
      </p:sp>
      <p:sp>
        <p:nvSpPr>
          <p:cNvPr id="7" name="Espace réservé du pied de page 2">
            <a:extLst>
              <a:ext uri="{FF2B5EF4-FFF2-40B4-BE49-F238E27FC236}">
                <a16:creationId xmlns:a16="http://schemas.microsoft.com/office/drawing/2014/main" id="{1AECE1D6-15FD-425C-B192-D1FC921CC4B6}"/>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922208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F2DE4B-A348-49C8-8502-F19E90F25C95}"/>
              </a:ext>
            </a:extLst>
          </p:cNvPr>
          <p:cNvSpPr>
            <a:spLocks noGrp="1"/>
          </p:cNvSpPr>
          <p:nvPr>
            <p:ph type="title"/>
          </p:nvPr>
        </p:nvSpPr>
        <p:spPr/>
        <p:txBody>
          <a:bodyPr/>
          <a:lstStyle/>
          <a:p>
            <a:r>
              <a:rPr lang="fr-FR" dirty="0"/>
              <a:t>Calcule de similarité</a:t>
            </a:r>
          </a:p>
        </p:txBody>
      </p:sp>
      <p:sp>
        <p:nvSpPr>
          <p:cNvPr id="3" name="Espace réservé du numéro de diapositive 2">
            <a:extLst>
              <a:ext uri="{FF2B5EF4-FFF2-40B4-BE49-F238E27FC236}">
                <a16:creationId xmlns:a16="http://schemas.microsoft.com/office/drawing/2014/main" id="{8D8B9214-0704-4B00-B7F9-1F42D2E1DA96}"/>
              </a:ext>
            </a:extLst>
          </p:cNvPr>
          <p:cNvSpPr>
            <a:spLocks noGrp="1"/>
          </p:cNvSpPr>
          <p:nvPr>
            <p:ph type="sldNum" sz="quarter" idx="12"/>
          </p:nvPr>
        </p:nvSpPr>
        <p:spPr/>
        <p:txBody>
          <a:bodyPr/>
          <a:lstStyle/>
          <a:p>
            <a:fld id="{FCF69155-6916-4558-BD22-D72EE30DCDE9}" type="slidenum">
              <a:rPr lang="fr-FR" smtClean="0"/>
              <a:pPr/>
              <a:t>32</a:t>
            </a:fld>
            <a:endParaRPr lang="fr-FR" dirty="0"/>
          </a:p>
        </p:txBody>
      </p:sp>
      <p:sp>
        <p:nvSpPr>
          <p:cNvPr id="4" name="Espace réservé du pied de page 3">
            <a:extLst>
              <a:ext uri="{FF2B5EF4-FFF2-40B4-BE49-F238E27FC236}">
                <a16:creationId xmlns:a16="http://schemas.microsoft.com/office/drawing/2014/main" id="{BF4C6848-E6E9-40FE-AA08-11B791882855}"/>
              </a:ext>
            </a:extLst>
          </p:cNvPr>
          <p:cNvSpPr>
            <a:spLocks noGrp="1"/>
          </p:cNvSpPr>
          <p:nvPr>
            <p:ph type="ftr" sz="quarter" idx="11"/>
          </p:nvPr>
        </p:nvSpPr>
        <p:spPr/>
        <p:txBody>
          <a:bodyPr/>
          <a:lstStyle/>
          <a:p>
            <a:r>
              <a:rPr lang="fr-FR"/>
              <a:t>Oscar Fossey – Soutenance de projet de fin d’étude</a:t>
            </a:r>
            <a:endParaRPr lang="fr-FR" dirty="0"/>
          </a:p>
        </p:txBody>
      </p:sp>
      <p:sp>
        <p:nvSpPr>
          <p:cNvPr id="5" name="ZoneTexte 4">
            <a:extLst>
              <a:ext uri="{FF2B5EF4-FFF2-40B4-BE49-F238E27FC236}">
                <a16:creationId xmlns:a16="http://schemas.microsoft.com/office/drawing/2014/main" id="{87C1CACF-27CC-4211-96FA-B6F8A0510C35}"/>
              </a:ext>
            </a:extLst>
          </p:cNvPr>
          <p:cNvSpPr txBox="1"/>
          <p:nvPr/>
        </p:nvSpPr>
        <p:spPr>
          <a:xfrm>
            <a:off x="972569" y="1333615"/>
            <a:ext cx="4361130"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 The </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should</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every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p>
        </p:txBody>
      </p:sp>
      <p:sp>
        <p:nvSpPr>
          <p:cNvPr id="7" name="ZoneTexte 6">
            <a:extLst>
              <a:ext uri="{FF2B5EF4-FFF2-40B4-BE49-F238E27FC236}">
                <a16:creationId xmlns:a16="http://schemas.microsoft.com/office/drawing/2014/main" id="{979E1A9A-FBFC-4750-BDB6-261CF2406D78}"/>
              </a:ext>
            </a:extLst>
          </p:cNvPr>
          <p:cNvSpPr txBox="1"/>
          <p:nvPr/>
        </p:nvSpPr>
        <p:spPr>
          <a:xfrm>
            <a:off x="7450451" y="1333615"/>
            <a:ext cx="4111062"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 The </a:t>
            </a:r>
            <a:r>
              <a:rPr lang="fr-FR" dirty="0" err="1">
                <a:latin typeface="Times New Roman" panose="02020603050405020304" pitchFamily="18" charset="0"/>
                <a:cs typeface="Times New Roman" panose="02020603050405020304" pitchFamily="18" charset="0"/>
              </a:rPr>
              <a:t>aircraft</a:t>
            </a:r>
            <a:r>
              <a:rPr lang="fr-FR" dirty="0">
                <a:latin typeface="Times New Roman" panose="02020603050405020304" pitchFamily="18" charset="0"/>
                <a:cs typeface="Times New Roman" panose="02020603050405020304" pitchFamily="18" charset="0"/>
              </a:rPr>
              <a:t> has to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check </a:t>
            </a:r>
            <a:r>
              <a:rPr lang="fr-FR" dirty="0" err="1">
                <a:latin typeface="Times New Roman" panose="02020603050405020304" pitchFamily="18" charset="0"/>
                <a:cs typeface="Times New Roman" panose="02020603050405020304" pitchFamily="18" charset="0"/>
              </a:rPr>
              <a:t>each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p>
        </p:txBody>
      </p:sp>
      <p:sp>
        <p:nvSpPr>
          <p:cNvPr id="8" name="ZoneTexte 7">
            <a:extLst>
              <a:ext uri="{FF2B5EF4-FFF2-40B4-BE49-F238E27FC236}">
                <a16:creationId xmlns:a16="http://schemas.microsoft.com/office/drawing/2014/main" id="{FC69F7A4-1C67-44AB-A7EA-3C279F7F4F61}"/>
              </a:ext>
            </a:extLst>
          </p:cNvPr>
          <p:cNvSpPr txBox="1"/>
          <p:nvPr/>
        </p:nvSpPr>
        <p:spPr>
          <a:xfrm>
            <a:off x="972568" y="2505670"/>
            <a:ext cx="4026487" cy="923330"/>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aircfraft</a:t>
            </a:r>
            <a:r>
              <a:rPr lang="fr-FR" dirty="0">
                <a:latin typeface="Times New Roman" panose="02020603050405020304" pitchFamily="18" charset="0"/>
                <a:cs typeface="Times New Roman" panose="02020603050405020304" pitchFamily="18" charset="0"/>
              </a:rPr>
              <a:t>, plane, </a:t>
            </a:r>
            <a:r>
              <a:rPr lang="fr-FR" dirty="0" err="1">
                <a:latin typeface="Times New Roman" panose="02020603050405020304" pitchFamily="18" charset="0"/>
                <a:cs typeface="Times New Roman" panose="02020603050405020304" pitchFamily="18" charset="0"/>
              </a:rPr>
              <a:t>should</a:t>
            </a:r>
            <a:r>
              <a:rPr lang="fr-FR" dirty="0">
                <a:latin typeface="Times New Roman" panose="02020603050405020304" pitchFamily="18" charset="0"/>
                <a:cs typeface="Times New Roman" panose="02020603050405020304" pitchFamily="18" charset="0"/>
              </a:rPr>
              <a:t>, must,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check, look, </a:t>
            </a:r>
            <a:r>
              <a:rPr lang="fr-FR" dirty="0" err="1">
                <a:latin typeface="Times New Roman" panose="02020603050405020304" pitchFamily="18" charset="0"/>
                <a:cs typeface="Times New Roman" panose="02020603050405020304" pitchFamily="18" charset="0"/>
              </a:rPr>
              <a:t>every</a:t>
            </a:r>
            <a:r>
              <a:rPr lang="fr-FR" dirty="0">
                <a:latin typeface="Times New Roman" panose="02020603050405020304" pitchFamily="18" charset="0"/>
                <a:cs typeface="Times New Roman" panose="02020603050405020304" pitchFamily="18" charset="0"/>
              </a:rPr>
              <a:t>, all,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day</a:t>
            </a:r>
            <a:r>
              <a:rPr lang="fr-FR" dirty="0">
                <a:latin typeface="Times New Roman" panose="02020603050405020304" pitchFamily="18" charset="0"/>
                <a:cs typeface="Times New Roman" panose="02020603050405020304" pitchFamily="18" charset="0"/>
              </a:rPr>
              <a:t>]</a:t>
            </a:r>
          </a:p>
        </p:txBody>
      </p:sp>
      <p:sp>
        <p:nvSpPr>
          <p:cNvPr id="9" name="ZoneTexte 8">
            <a:extLst>
              <a:ext uri="{FF2B5EF4-FFF2-40B4-BE49-F238E27FC236}">
                <a16:creationId xmlns:a16="http://schemas.microsoft.com/office/drawing/2014/main" id="{6BD6E025-EAB4-4240-A65C-4F777ACB92B1}"/>
              </a:ext>
            </a:extLst>
          </p:cNvPr>
          <p:cNvSpPr txBox="1"/>
          <p:nvPr/>
        </p:nvSpPr>
        <p:spPr>
          <a:xfrm>
            <a:off x="7456863" y="1838911"/>
            <a:ext cx="3762568"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aircfraft</a:t>
            </a:r>
            <a:r>
              <a:rPr lang="fr-FR" dirty="0">
                <a:latin typeface="Times New Roman" panose="02020603050405020304" pitchFamily="18" charset="0"/>
                <a:cs typeface="Times New Roman" panose="02020603050405020304" pitchFamily="18" charset="0"/>
              </a:rPr>
              <a:t>, have,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check, </a:t>
            </a:r>
            <a:r>
              <a:rPr lang="fr-FR" dirty="0" err="1">
                <a:latin typeface="Times New Roman" panose="02020603050405020304" pitchFamily="18" charset="0"/>
                <a:cs typeface="Times New Roman" panose="02020603050405020304" pitchFamily="18" charset="0"/>
              </a:rPr>
              <a:t>each</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a:t>
            </a:r>
          </a:p>
        </p:txBody>
      </p:sp>
      <p:sp>
        <p:nvSpPr>
          <p:cNvPr id="10" name="ZoneTexte 9">
            <a:extLst>
              <a:ext uri="{FF2B5EF4-FFF2-40B4-BE49-F238E27FC236}">
                <a16:creationId xmlns:a16="http://schemas.microsoft.com/office/drawing/2014/main" id="{7B076C5E-141C-455E-9F5B-73D72FF1B831}"/>
              </a:ext>
            </a:extLst>
          </p:cNvPr>
          <p:cNvSpPr txBox="1"/>
          <p:nvPr/>
        </p:nvSpPr>
        <p:spPr>
          <a:xfrm>
            <a:off x="972569" y="1837060"/>
            <a:ext cx="4072397"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should</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every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a:t>
            </a:r>
          </a:p>
        </p:txBody>
      </p:sp>
      <p:sp>
        <p:nvSpPr>
          <p:cNvPr id="11" name="ZoneTexte 10">
            <a:extLst>
              <a:ext uri="{FF2B5EF4-FFF2-40B4-BE49-F238E27FC236}">
                <a16:creationId xmlns:a16="http://schemas.microsoft.com/office/drawing/2014/main" id="{56CBE909-0388-4589-8D92-810F5C11A93A}"/>
              </a:ext>
            </a:extLst>
          </p:cNvPr>
          <p:cNvSpPr txBox="1"/>
          <p:nvPr/>
        </p:nvSpPr>
        <p:spPr>
          <a:xfrm>
            <a:off x="7450451" y="2505670"/>
            <a:ext cx="3703934" cy="646331"/>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a:t>
            </a:r>
            <a:r>
              <a:rPr lang="fr-FR" dirty="0" err="1">
                <a:latin typeface="Times New Roman" panose="02020603050405020304" pitchFamily="18" charset="0"/>
                <a:cs typeface="Times New Roman" panose="02020603050405020304" pitchFamily="18" charset="0"/>
              </a:rPr>
              <a:t>aircfraft</a:t>
            </a:r>
            <a:r>
              <a:rPr lang="fr-FR" dirty="0">
                <a:latin typeface="Times New Roman" panose="02020603050405020304" pitchFamily="18" charset="0"/>
                <a:cs typeface="Times New Roman" panose="02020603050405020304" pitchFamily="18" charset="0"/>
              </a:rPr>
              <a:t>, plane, </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have, </a:t>
            </a:r>
            <a:r>
              <a:rPr lang="fr-FR" dirty="0" err="1">
                <a:latin typeface="Times New Roman" panose="02020603050405020304" pitchFamily="18" charset="0"/>
                <a:cs typeface="Times New Roman" panose="02020603050405020304" pitchFamily="18" charset="0"/>
              </a:rPr>
              <a:t>own</a:t>
            </a:r>
            <a:r>
              <a:rPr lang="fr-FR" dirty="0">
                <a:latin typeface="Times New Roman" panose="02020603050405020304" pitchFamily="18" charset="0"/>
                <a:cs typeface="Times New Roman" panose="02020603050405020304" pitchFamily="18" charset="0"/>
              </a:rPr>
              <a:t>, check,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each</a:t>
            </a:r>
            <a:r>
              <a:rPr lang="fr-FR" dirty="0">
                <a:latin typeface="Times New Roman" panose="02020603050405020304" pitchFamily="18" charset="0"/>
                <a:cs typeface="Times New Roman" panose="02020603050405020304" pitchFamily="18" charset="0"/>
              </a:rPr>
              <a:t>, one,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day</a:t>
            </a:r>
            <a:r>
              <a:rPr lang="fr-FR" dirty="0">
                <a:latin typeface="Times New Roman" panose="02020603050405020304" pitchFamily="18" charset="0"/>
                <a:cs typeface="Times New Roman" panose="02020603050405020304" pitchFamily="18" charset="0"/>
              </a:rPr>
              <a:t>]</a:t>
            </a:r>
          </a:p>
        </p:txBody>
      </p:sp>
      <p:cxnSp>
        <p:nvCxnSpPr>
          <p:cNvPr id="13" name="Connecteur droit 12">
            <a:extLst>
              <a:ext uri="{FF2B5EF4-FFF2-40B4-BE49-F238E27FC236}">
                <a16:creationId xmlns:a16="http://schemas.microsoft.com/office/drawing/2014/main" id="{F5691C1E-9D3A-4F41-B7A6-FD9012BD9712}"/>
              </a:ext>
            </a:extLst>
          </p:cNvPr>
          <p:cNvCxnSpPr/>
          <p:nvPr/>
        </p:nvCxnSpPr>
        <p:spPr>
          <a:xfrm>
            <a:off x="6174377" y="1193074"/>
            <a:ext cx="0" cy="2398462"/>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4" name="ZoneTexte 13">
            <a:extLst>
              <a:ext uri="{FF2B5EF4-FFF2-40B4-BE49-F238E27FC236}">
                <a16:creationId xmlns:a16="http://schemas.microsoft.com/office/drawing/2014/main" id="{5AB38A41-ED73-40F4-978A-D2DD0D63AF66}"/>
              </a:ext>
            </a:extLst>
          </p:cNvPr>
          <p:cNvSpPr txBox="1"/>
          <p:nvPr/>
        </p:nvSpPr>
        <p:spPr>
          <a:xfrm>
            <a:off x="972568" y="3770058"/>
            <a:ext cx="9985262" cy="646331"/>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Dictionnaire : [</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aircraft</a:t>
            </a:r>
            <a:r>
              <a:rPr lang="fr-FR" dirty="0">
                <a:latin typeface="Times New Roman" panose="02020603050405020304" pitchFamily="18" charset="0"/>
                <a:cs typeface="Times New Roman" panose="02020603050405020304" pitchFamily="18" charset="0"/>
              </a:rPr>
              <a:t>, plane, </a:t>
            </a:r>
            <a:r>
              <a:rPr lang="fr-FR" dirty="0" err="1">
                <a:latin typeface="Times New Roman" panose="02020603050405020304" pitchFamily="18" charset="0"/>
                <a:cs typeface="Times New Roman" panose="02020603050405020304" pitchFamily="18" charset="0"/>
              </a:rPr>
              <a:t>should</a:t>
            </a:r>
            <a:r>
              <a:rPr lang="fr-FR" dirty="0">
                <a:latin typeface="Times New Roman" panose="02020603050405020304" pitchFamily="18" charset="0"/>
                <a:cs typeface="Times New Roman" panose="02020603050405020304" pitchFamily="18" charset="0"/>
              </a:rPr>
              <a:t>, must, </a:t>
            </a:r>
            <a:r>
              <a:rPr lang="fr-FR" dirty="0" err="1">
                <a:latin typeface="Times New Roman" panose="02020603050405020304" pitchFamily="18" charset="0"/>
                <a:cs typeface="Times New Roman" panose="02020603050405020304" pitchFamily="18" charset="0"/>
              </a:rPr>
              <a:t>be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check, look, </a:t>
            </a:r>
            <a:r>
              <a:rPr lang="fr-FR" dirty="0" err="1">
                <a:latin typeface="Times New Roman" panose="02020603050405020304" pitchFamily="18" charset="0"/>
                <a:cs typeface="Times New Roman" panose="02020603050405020304" pitchFamily="18" charset="0"/>
              </a:rPr>
              <a:t>every</a:t>
            </a:r>
            <a:r>
              <a:rPr lang="fr-FR" dirty="0">
                <a:latin typeface="Times New Roman" panose="02020603050405020304" pitchFamily="18" charset="0"/>
                <a:cs typeface="Times New Roman" panose="02020603050405020304" pitchFamily="18" charset="0"/>
              </a:rPr>
              <a:t>, all,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day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aircfraft</a:t>
            </a:r>
            <a:r>
              <a:rPr lang="fr-FR" dirty="0">
                <a:latin typeface="Times New Roman" panose="02020603050405020304" pitchFamily="18" charset="0"/>
                <a:cs typeface="Times New Roman" panose="02020603050405020304" pitchFamily="18" charset="0"/>
              </a:rPr>
              <a:t>, plane, </a:t>
            </a:r>
            <a:r>
              <a:rPr lang="fr-FR" dirty="0" err="1">
                <a:latin typeface="Times New Roman" panose="02020603050405020304" pitchFamily="18" charset="0"/>
                <a:cs typeface="Times New Roman" panose="02020603050405020304" pitchFamily="18" charset="0"/>
              </a:rPr>
              <a:t>airplane</a:t>
            </a:r>
            <a:r>
              <a:rPr lang="fr-FR" dirty="0">
                <a:latin typeface="Times New Roman" panose="02020603050405020304" pitchFamily="18" charset="0"/>
                <a:cs typeface="Times New Roman" panose="02020603050405020304" pitchFamily="18" charset="0"/>
              </a:rPr>
              <a:t>, have, </a:t>
            </a:r>
            <a:r>
              <a:rPr lang="fr-FR" dirty="0" err="1">
                <a:latin typeface="Times New Roman" panose="02020603050405020304" pitchFamily="18" charset="0"/>
                <a:cs typeface="Times New Roman" panose="02020603050405020304" pitchFamily="18" charset="0"/>
              </a:rPr>
              <a:t>own</a:t>
            </a:r>
            <a:r>
              <a:rPr lang="fr-FR" dirty="0">
                <a:latin typeface="Times New Roman" panose="02020603050405020304" pitchFamily="18" charset="0"/>
                <a:cs typeface="Times New Roman" panose="02020603050405020304" pitchFamily="18" charset="0"/>
              </a:rPr>
              <a:t>, check, </a:t>
            </a:r>
            <a:r>
              <a:rPr lang="fr-FR" dirty="0" err="1">
                <a:latin typeface="Times New Roman" panose="02020603050405020304" pitchFamily="18" charset="0"/>
                <a:cs typeface="Times New Roman" panose="02020603050405020304" pitchFamily="18" charset="0"/>
              </a:rPr>
              <a:t>verify</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each</a:t>
            </a:r>
            <a:r>
              <a:rPr lang="fr-FR" dirty="0">
                <a:latin typeface="Times New Roman" panose="02020603050405020304" pitchFamily="18" charset="0"/>
                <a:cs typeface="Times New Roman" panose="02020603050405020304" pitchFamily="18" charset="0"/>
              </a:rPr>
              <a:t>, one, </a:t>
            </a:r>
            <a:r>
              <a:rPr lang="fr-FR" dirty="0" err="1">
                <a:latin typeface="Times New Roman" panose="02020603050405020304" pitchFamily="18" charset="0"/>
                <a:cs typeface="Times New Roman" panose="02020603050405020304" pitchFamily="18" charset="0"/>
              </a:rPr>
              <a:t>week</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day</a:t>
            </a:r>
            <a:r>
              <a:rPr lang="fr-FR" dirty="0">
                <a:latin typeface="Times New Roman" panose="02020603050405020304" pitchFamily="18" charset="0"/>
                <a:cs typeface="Times New Roman" panose="02020603050405020304" pitchFamily="18" charset="0"/>
              </a:rPr>
              <a:t>] </a:t>
            </a:r>
          </a:p>
        </p:txBody>
      </p:sp>
      <p:sp>
        <p:nvSpPr>
          <p:cNvPr id="15" name="ZoneTexte 14">
            <a:extLst>
              <a:ext uri="{FF2B5EF4-FFF2-40B4-BE49-F238E27FC236}">
                <a16:creationId xmlns:a16="http://schemas.microsoft.com/office/drawing/2014/main" id="{4B497D3F-DF8C-4581-B41F-14CC6B8CCF9E}"/>
              </a:ext>
            </a:extLst>
          </p:cNvPr>
          <p:cNvSpPr txBox="1"/>
          <p:nvPr/>
        </p:nvSpPr>
        <p:spPr>
          <a:xfrm>
            <a:off x="972568" y="4849780"/>
            <a:ext cx="5045055"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Phrase 1 : [1, 1, 1, 1, 1, 1, 1, 1, 1, 1, 1, 1, 1,</a:t>
            </a:r>
          </a:p>
        </p:txBody>
      </p:sp>
      <p:sp>
        <p:nvSpPr>
          <p:cNvPr id="17" name="ZoneTexte 16">
            <a:extLst>
              <a:ext uri="{FF2B5EF4-FFF2-40B4-BE49-F238E27FC236}">
                <a16:creationId xmlns:a16="http://schemas.microsoft.com/office/drawing/2014/main" id="{47C1ED56-6E82-4EC9-AEAB-79732EB94672}"/>
              </a:ext>
            </a:extLst>
          </p:cNvPr>
          <p:cNvSpPr txBox="1"/>
          <p:nvPr/>
        </p:nvSpPr>
        <p:spPr>
          <a:xfrm>
            <a:off x="4910082" y="4849780"/>
            <a:ext cx="2743059"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 1, 1, 1, 0, 0, 1, 1, 0, 0, 1, 1]</a:t>
            </a:r>
          </a:p>
        </p:txBody>
      </p:sp>
      <p:sp>
        <p:nvSpPr>
          <p:cNvPr id="18" name="ZoneTexte 17">
            <a:extLst>
              <a:ext uri="{FF2B5EF4-FFF2-40B4-BE49-F238E27FC236}">
                <a16:creationId xmlns:a16="http://schemas.microsoft.com/office/drawing/2014/main" id="{C2FB4D70-5E31-475B-B785-5962C918614D}"/>
              </a:ext>
            </a:extLst>
          </p:cNvPr>
          <p:cNvSpPr txBox="1"/>
          <p:nvPr/>
        </p:nvSpPr>
        <p:spPr>
          <a:xfrm>
            <a:off x="972567" y="5230475"/>
            <a:ext cx="5045055"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Phrase 2 : [1, 1, 1, 0, 0, 0, 1, 1, 0, 0, 0, 1, 1,</a:t>
            </a:r>
          </a:p>
        </p:txBody>
      </p:sp>
      <p:sp>
        <p:nvSpPr>
          <p:cNvPr id="19" name="ZoneTexte 18">
            <a:extLst>
              <a:ext uri="{FF2B5EF4-FFF2-40B4-BE49-F238E27FC236}">
                <a16:creationId xmlns:a16="http://schemas.microsoft.com/office/drawing/2014/main" id="{81949348-D3CE-475B-9E02-56CF6E09FC79}"/>
              </a:ext>
            </a:extLst>
          </p:cNvPr>
          <p:cNvSpPr txBox="1"/>
          <p:nvPr/>
        </p:nvSpPr>
        <p:spPr>
          <a:xfrm>
            <a:off x="4970870" y="5230475"/>
            <a:ext cx="2685351"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1, 1, 1, 1, 1, 1, 1, 1, 1, 1, 1]</a:t>
            </a:r>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616F415E-0FD8-4716-9035-E097E888B7E6}"/>
                  </a:ext>
                </a:extLst>
              </p:cNvPr>
              <p:cNvSpPr txBox="1"/>
              <p:nvPr/>
            </p:nvSpPr>
            <p:spPr>
              <a:xfrm>
                <a:off x="972567" y="5904586"/>
                <a:ext cx="6637971" cy="509307"/>
              </a:xfrm>
              <a:prstGeom prst="rect">
                <a:avLst/>
              </a:prstGeom>
              <a:noFill/>
            </p:spPr>
            <p:txBody>
              <a:bodyPr wrap="none" lIns="0" tIns="0" rIns="0" bIns="0" rtlCol="0">
                <a:spAutoFit/>
              </a:bodyPr>
              <a:lstStyle/>
              <a:p>
                <a14:m>
                  <m:oMath xmlns:m="http://schemas.openxmlformats.org/officeDocument/2006/math">
                    <m:r>
                      <a:rPr lang="fr-FR" b="0" i="1" smtClean="0">
                        <a:latin typeface="Cambria Math" panose="02040503050406030204" pitchFamily="18" charset="0"/>
                      </a:rPr>
                      <m:t>𝑠𝑖𝑚</m:t>
                    </m:r>
                    <m:r>
                      <a:rPr lang="fr-FR" b="0" i="1" smtClean="0">
                        <a:latin typeface="Cambria Math" panose="02040503050406030204" pitchFamily="18" charset="0"/>
                      </a:rPr>
                      <m:t>=</m:t>
                    </m:r>
                    <m:r>
                      <m:rPr>
                        <m:sty m:val="p"/>
                      </m:rPr>
                      <a:rPr lang="fr-FR" b="0" i="0" smtClean="0">
                        <a:latin typeface="Cambria Math" panose="02040503050406030204" pitchFamily="18" charset="0"/>
                      </a:rPr>
                      <m:t>cos</m:t>
                    </m:r>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𝑃h𝑟𝑎𝑠𝑒</m:t>
                        </m:r>
                        <m:r>
                          <a:rPr lang="fr-FR" b="0" i="1" smtClean="0">
                            <a:latin typeface="Cambria Math" panose="02040503050406030204" pitchFamily="18" charset="0"/>
                          </a:rPr>
                          <m:t>1</m:t>
                        </m:r>
                      </m:e>
                    </m:acc>
                    <m:r>
                      <a:rPr lang="fr-FR" b="0" i="1" smtClean="0">
                        <a:latin typeface="Cambria Math" panose="02040503050406030204" pitchFamily="18" charset="0"/>
                      </a:rPr>
                      <m:t>,</m:t>
                    </m:r>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𝑃h𝑟𝑎𝑠𝑒</m:t>
                        </m:r>
                        <m:r>
                          <a:rPr lang="fr-FR" b="0" i="1" smtClean="0">
                            <a:latin typeface="Cambria Math" panose="02040503050406030204" pitchFamily="18" charset="0"/>
                          </a:rPr>
                          <m:t>2</m:t>
                        </m:r>
                      </m:e>
                    </m:acc>
                  </m:oMath>
                </a14:m>
                <a:r>
                  <a:rPr lang="fr-FR" dirty="0"/>
                  <a:t>) </a:t>
                </a:r>
                <a14:m>
                  <m:oMath xmlns:m="http://schemas.openxmlformats.org/officeDocument/2006/math">
                    <m:r>
                      <a:rPr lang="fr-FR" i="1" smtClean="0">
                        <a:latin typeface="Cambria Math" panose="02040503050406030204" pitchFamily="18" charset="0"/>
                      </a:rPr>
                      <m:t>=</m:t>
                    </m:r>
                    <m:f>
                      <m:fPr>
                        <m:ctrlPr>
                          <a:rPr lang="fr-FR" i="1" smtClean="0">
                            <a:latin typeface="Cambria Math" panose="02040503050406030204" pitchFamily="18" charset="0"/>
                          </a:rPr>
                        </m:ctrlPr>
                      </m:fPr>
                      <m:num>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𝑃h𝑟𝑎𝑠𝑒</m:t>
                            </m:r>
                            <m:r>
                              <a:rPr lang="fr-FR" b="0" i="1" smtClean="0">
                                <a:latin typeface="Cambria Math" panose="02040503050406030204" pitchFamily="18" charset="0"/>
                              </a:rPr>
                              <m:t>1</m:t>
                            </m:r>
                          </m:e>
                        </m:acc>
                        <m:r>
                          <a:rPr lang="fr-FR" i="1" smtClean="0">
                            <a:latin typeface="Cambria Math" panose="02040503050406030204" pitchFamily="18" charset="0"/>
                            <a:ea typeface="Cambria Math" panose="02040503050406030204" pitchFamily="18" charset="0"/>
                          </a:rPr>
                          <m:t>∙</m:t>
                        </m:r>
                        <m:acc>
                          <m:accPr>
                            <m:chr m:val="⃗"/>
                            <m:ctrlPr>
                              <a:rPr lang="fr-FR" i="1" smtClean="0">
                                <a:latin typeface="Cambria Math" panose="02040503050406030204" pitchFamily="18" charset="0"/>
                                <a:ea typeface="Cambria Math" panose="02040503050406030204" pitchFamily="18" charset="0"/>
                              </a:rPr>
                            </m:ctrlPr>
                          </m:accPr>
                          <m:e>
                            <m:r>
                              <a:rPr lang="fr-FR" b="0" i="1" smtClean="0">
                                <a:latin typeface="Cambria Math" panose="02040503050406030204" pitchFamily="18" charset="0"/>
                                <a:ea typeface="Cambria Math" panose="02040503050406030204" pitchFamily="18" charset="0"/>
                              </a:rPr>
                              <m:t>𝑃h𝑟𝑎𝑠𝑒</m:t>
                            </m:r>
                            <m:r>
                              <a:rPr lang="fr-FR" b="0" i="1" smtClean="0">
                                <a:latin typeface="Cambria Math" panose="02040503050406030204" pitchFamily="18" charset="0"/>
                                <a:ea typeface="Cambria Math" panose="02040503050406030204" pitchFamily="18" charset="0"/>
                              </a:rPr>
                              <m:t>2</m:t>
                            </m:r>
                          </m:e>
                        </m:acc>
                      </m:num>
                      <m:den>
                        <m:d>
                          <m:dPr>
                            <m:begChr m:val="‖"/>
                            <m:endChr m:val="‖"/>
                            <m:ctrlPr>
                              <a:rPr lang="fr-FR" i="1" smtClean="0">
                                <a:latin typeface="Cambria Math" panose="02040503050406030204" pitchFamily="18" charset="0"/>
                              </a:rPr>
                            </m:ctrlPr>
                          </m:dPr>
                          <m:e>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𝑃h𝑟𝑎𝑠𝑒</m:t>
                                </m:r>
                                <m:r>
                                  <a:rPr lang="fr-FR" b="0" i="1" smtClean="0">
                                    <a:latin typeface="Cambria Math" panose="02040503050406030204" pitchFamily="18" charset="0"/>
                                  </a:rPr>
                                  <m:t>1</m:t>
                                </m:r>
                              </m:e>
                            </m:acc>
                          </m:e>
                        </m:d>
                        <m:d>
                          <m:dPr>
                            <m:begChr m:val="‖"/>
                            <m:endChr m:val="‖"/>
                            <m:ctrlPr>
                              <a:rPr lang="fr-FR" i="1" smtClean="0">
                                <a:latin typeface="Cambria Math" panose="02040503050406030204" pitchFamily="18" charset="0"/>
                              </a:rPr>
                            </m:ctrlPr>
                          </m:dPr>
                          <m:e>
                            <m:acc>
                              <m:accPr>
                                <m:chr m:val="⃗"/>
                                <m:ctrlPr>
                                  <a:rPr lang="fr-FR" i="1" smtClean="0">
                                    <a:latin typeface="Cambria Math" panose="02040503050406030204" pitchFamily="18" charset="0"/>
                                  </a:rPr>
                                </m:ctrlPr>
                              </m:accPr>
                              <m:e>
                                <m:r>
                                  <a:rPr lang="fr-FR" b="0" i="1" smtClean="0">
                                    <a:latin typeface="Cambria Math" panose="02040503050406030204" pitchFamily="18" charset="0"/>
                                  </a:rPr>
                                  <m:t>𝑃h𝑟𝑎𝑠𝑒</m:t>
                                </m:r>
                                <m:r>
                                  <a:rPr lang="fr-FR" b="0" i="1" smtClean="0">
                                    <a:latin typeface="Cambria Math" panose="02040503050406030204" pitchFamily="18" charset="0"/>
                                  </a:rPr>
                                  <m:t>2</m:t>
                                </m:r>
                              </m:e>
                            </m:acc>
                          </m:e>
                        </m:d>
                      </m:den>
                    </m:f>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14</m:t>
                        </m:r>
                      </m:num>
                      <m:den>
                        <m:rad>
                          <m:radPr>
                            <m:degHide m:val="on"/>
                            <m:ctrlPr>
                              <a:rPr lang="fr-FR" b="0" i="1" smtClean="0">
                                <a:latin typeface="Cambria Math" panose="02040503050406030204" pitchFamily="18" charset="0"/>
                              </a:rPr>
                            </m:ctrlPr>
                          </m:radPr>
                          <m:deg/>
                          <m:e>
                            <m:r>
                              <a:rPr lang="fr-FR" b="0" i="1" smtClean="0">
                                <a:latin typeface="Cambria Math" panose="02040503050406030204" pitchFamily="18" charset="0"/>
                              </a:rPr>
                              <m:t>20</m:t>
                            </m:r>
                          </m:e>
                        </m:rad>
                        <m:rad>
                          <m:radPr>
                            <m:degHide m:val="on"/>
                            <m:ctrlPr>
                              <a:rPr lang="fr-FR" b="0" i="1" smtClean="0">
                                <a:latin typeface="Cambria Math" panose="02040503050406030204" pitchFamily="18" charset="0"/>
                              </a:rPr>
                            </m:ctrlPr>
                          </m:radPr>
                          <m:deg/>
                          <m:e>
                            <m:r>
                              <a:rPr lang="fr-FR" b="0" i="1" smtClean="0">
                                <a:latin typeface="Cambria Math" panose="02040503050406030204" pitchFamily="18" charset="0"/>
                              </a:rPr>
                              <m:t>18</m:t>
                            </m:r>
                          </m:e>
                        </m:rad>
                      </m:den>
                    </m:f>
                  </m:oMath>
                </a14:m>
                <a:r>
                  <a:rPr lang="fr-FR" dirty="0"/>
                  <a:t> = 0,738</a:t>
                </a:r>
              </a:p>
            </p:txBody>
          </p:sp>
        </mc:Choice>
        <mc:Fallback xmlns="">
          <p:sp>
            <p:nvSpPr>
              <p:cNvPr id="21" name="ZoneTexte 20">
                <a:extLst>
                  <a:ext uri="{FF2B5EF4-FFF2-40B4-BE49-F238E27FC236}">
                    <a16:creationId xmlns:a16="http://schemas.microsoft.com/office/drawing/2014/main" id="{616F415E-0FD8-4716-9035-E097E888B7E6}"/>
                  </a:ext>
                </a:extLst>
              </p:cNvPr>
              <p:cNvSpPr txBox="1">
                <a:spLocks noRot="1" noChangeAspect="1" noMove="1" noResize="1" noEditPoints="1" noAdjustHandles="1" noChangeArrowheads="1" noChangeShapeType="1" noTextEdit="1"/>
              </p:cNvSpPr>
              <p:nvPr/>
            </p:nvSpPr>
            <p:spPr>
              <a:xfrm>
                <a:off x="972567" y="5904586"/>
                <a:ext cx="6637971" cy="509307"/>
              </a:xfrm>
              <a:prstGeom prst="rect">
                <a:avLst/>
              </a:prstGeom>
              <a:blipFill>
                <a:blip r:embed="rId2"/>
                <a:stretch>
                  <a:fillRect r="-1195" b="-4819"/>
                </a:stretch>
              </a:blipFill>
            </p:spPr>
            <p:txBody>
              <a:bodyPr/>
              <a:lstStyle/>
              <a:p>
                <a:r>
                  <a:rPr lang="fr-FR">
                    <a:noFill/>
                  </a:rPr>
                  <a:t> </a:t>
                </a:r>
              </a:p>
            </p:txBody>
          </p:sp>
        </mc:Fallback>
      </mc:AlternateContent>
    </p:spTree>
    <p:extLst>
      <p:ext uri="{BB962C8B-B14F-4D97-AF65-F5344CB8AC3E}">
        <p14:creationId xmlns:p14="http://schemas.microsoft.com/office/powerpoint/2010/main" val="16040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40730DAD-9325-4D02-914F-525AFC48C10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Oscar Fossey - Confere’21</a:t>
            </a:r>
            <a:endPar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Espace réservé du numéro de diapositive 2">
            <a:extLst>
              <a:ext uri="{FF2B5EF4-FFF2-40B4-BE49-F238E27FC236}">
                <a16:creationId xmlns:a16="http://schemas.microsoft.com/office/drawing/2014/main" id="{702FF347-426B-419A-94F0-DBE7A296FE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4" name="Image 3">
            <a:extLst>
              <a:ext uri="{FF2B5EF4-FFF2-40B4-BE49-F238E27FC236}">
                <a16:creationId xmlns:a16="http://schemas.microsoft.com/office/drawing/2014/main" id="{01F2257E-89FF-4299-B9E0-DB81AD29799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2352" y="1494066"/>
            <a:ext cx="11689433" cy="3869867"/>
          </a:xfrm>
          <a:prstGeom prst="rect">
            <a:avLst/>
          </a:prstGeom>
        </p:spPr>
      </p:pic>
    </p:spTree>
    <p:extLst>
      <p:ext uri="{BB962C8B-B14F-4D97-AF65-F5344CB8AC3E}">
        <p14:creationId xmlns:p14="http://schemas.microsoft.com/office/powerpoint/2010/main" val="806172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062E86BA-813D-4867-B849-704CD5EFB6A9}"/>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Oscar Fossey - Confere’21</a:t>
            </a:r>
          </a:p>
        </p:txBody>
      </p:sp>
      <p:sp>
        <p:nvSpPr>
          <p:cNvPr id="3" name="Espace réservé du numéro de diapositive 2">
            <a:extLst>
              <a:ext uri="{FF2B5EF4-FFF2-40B4-BE49-F238E27FC236}">
                <a16:creationId xmlns:a16="http://schemas.microsoft.com/office/drawing/2014/main" id="{30B13161-6F8C-4085-A9B2-F8CDC2F0A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B56122-7ED9-4989-9ACC-2CD10E06D28C}"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au 4">
            <a:extLst>
              <a:ext uri="{FF2B5EF4-FFF2-40B4-BE49-F238E27FC236}">
                <a16:creationId xmlns:a16="http://schemas.microsoft.com/office/drawing/2014/main" id="{E2B43347-C1BF-4C21-972F-42CC3044A8F5}"/>
              </a:ext>
            </a:extLst>
          </p:cNvPr>
          <p:cNvGraphicFramePr>
            <a:graphicFrameLocks noGrp="1"/>
          </p:cNvGraphicFramePr>
          <p:nvPr>
            <p:extLst>
              <p:ext uri="{D42A27DB-BD31-4B8C-83A1-F6EECF244321}">
                <p14:modId xmlns:p14="http://schemas.microsoft.com/office/powerpoint/2010/main" val="2083461339"/>
              </p:ext>
            </p:extLst>
          </p:nvPr>
        </p:nvGraphicFramePr>
        <p:xfrm>
          <a:off x="444900" y="980213"/>
          <a:ext cx="11302200" cy="2899329"/>
        </p:xfrm>
        <a:graphic>
          <a:graphicData uri="http://schemas.openxmlformats.org/drawingml/2006/table">
            <a:tbl>
              <a:tblPr>
                <a:tableStyleId>{5C22544A-7EE6-4342-B048-85BDC9FD1C3A}</a:tableStyleId>
              </a:tblPr>
              <a:tblGrid>
                <a:gridCol w="799916">
                  <a:extLst>
                    <a:ext uri="{9D8B030D-6E8A-4147-A177-3AD203B41FA5}">
                      <a16:colId xmlns:a16="http://schemas.microsoft.com/office/drawing/2014/main" val="3668370355"/>
                    </a:ext>
                  </a:extLst>
                </a:gridCol>
                <a:gridCol w="1402672">
                  <a:extLst>
                    <a:ext uri="{9D8B030D-6E8A-4147-A177-3AD203B41FA5}">
                      <a16:colId xmlns:a16="http://schemas.microsoft.com/office/drawing/2014/main" val="855915303"/>
                    </a:ext>
                  </a:extLst>
                </a:gridCol>
                <a:gridCol w="2512380">
                  <a:extLst>
                    <a:ext uri="{9D8B030D-6E8A-4147-A177-3AD203B41FA5}">
                      <a16:colId xmlns:a16="http://schemas.microsoft.com/office/drawing/2014/main" val="2849998179"/>
                    </a:ext>
                  </a:extLst>
                </a:gridCol>
                <a:gridCol w="2663301">
                  <a:extLst>
                    <a:ext uri="{9D8B030D-6E8A-4147-A177-3AD203B41FA5}">
                      <a16:colId xmlns:a16="http://schemas.microsoft.com/office/drawing/2014/main" val="2516965413"/>
                    </a:ext>
                  </a:extLst>
                </a:gridCol>
                <a:gridCol w="3923931">
                  <a:extLst>
                    <a:ext uri="{9D8B030D-6E8A-4147-A177-3AD203B41FA5}">
                      <a16:colId xmlns:a16="http://schemas.microsoft.com/office/drawing/2014/main" val="1022229473"/>
                    </a:ext>
                  </a:extLst>
                </a:gridCol>
              </a:tblGrid>
              <a:tr h="177716">
                <a:tc gridSpan="5">
                  <a:txBody>
                    <a:bodyPr/>
                    <a:lstStyle/>
                    <a:p>
                      <a:pPr algn="l" fontAlgn="b"/>
                      <a:r>
                        <a:rPr lang="en-US" sz="1100" u="none" strike="noStrike">
                          <a:effectLst/>
                        </a:rPr>
                        <a:t>Number of sent by chunk = 1, Number of expanded words by token = 5, Similarity treshold = 0.35</a:t>
                      </a:r>
                      <a:endParaRPr lang="en-US" sz="1100" b="1" i="0" u="none" strike="noStrike">
                        <a:solidFill>
                          <a:srgbClr val="000000"/>
                        </a:solidFill>
                        <a:effectLst/>
                        <a:latin typeface="Calibri" panose="020F0502020204030204" pitchFamily="34" charset="0"/>
                      </a:endParaRPr>
                    </a:p>
                  </a:txBody>
                  <a:tcPr marL="1578" marR="1578" marT="1578" marB="0" anchor="b"/>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646002644"/>
                  </a:ext>
                </a:extLst>
              </a:tr>
              <a:tr h="529833">
                <a:tc>
                  <a:txBody>
                    <a:bodyPr/>
                    <a:lstStyle/>
                    <a:p>
                      <a:pPr algn="r" fontAlgn="b"/>
                      <a:r>
                        <a:rPr lang="fr-FR" sz="1100" u="none" strike="noStrike" dirty="0">
                          <a:effectLst/>
                        </a:rPr>
                        <a:t>0,503986</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Max_part_size_rule</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The overall length of the full size should be less than 1000</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['increased', 'more', 'smaller', 'sizes', 'third', 'large', 'improved', 'overall', 'increase', 'size', 'larger', 'diameter', 'sized', 'fourth']</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['overall', 'structure', 'cylindrical', 'size', 'cm', 'high', 'allow', 'most', 'classic', 'vegetable', 'pass']</a:t>
                      </a:r>
                      <a:endParaRPr lang="fr-FR" sz="1100" b="0" i="0" u="none" strike="noStrike">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1981312738"/>
                  </a:ext>
                </a:extLst>
              </a:tr>
              <a:tr h="394559">
                <a:tc>
                  <a:txBody>
                    <a:bodyPr/>
                    <a:lstStyle/>
                    <a:p>
                      <a:pPr algn="r" fontAlgn="b"/>
                      <a:r>
                        <a:rPr lang="fr-FR" sz="1100" u="none" strike="noStrike" dirty="0">
                          <a:effectLst/>
                        </a:rPr>
                        <a:t>0,392915</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Small_holes_rule</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Holes made on the part should not be too small, minimum 2 of diameter</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['par-5', 'birdie', 'putt', 'holes', 'smaller', 'large', 'hole', 'tiny', 'par-4', 'few', 'larger', 'small']</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['removable', 'cup', 'rest', 'onthe', 'base', 'small', 'hole', 'let', 'pass', 'spike', 'come', 'deposit', 'peel', 'able', 'throw']</a:t>
                      </a:r>
                      <a:endParaRPr lang="fr-FR" sz="1100" b="0" i="0" u="none" strike="noStrike">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105503047"/>
                  </a:ext>
                </a:extLst>
              </a:tr>
              <a:tr h="422908">
                <a:tc>
                  <a:txBody>
                    <a:bodyPr/>
                    <a:lstStyle/>
                    <a:p>
                      <a:pPr algn="r" fontAlgn="b"/>
                      <a:r>
                        <a:rPr lang="fr-FR" sz="1100" u="none" strike="noStrike" dirty="0">
                          <a:effectLst/>
                        </a:rPr>
                        <a:t>0,486854</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Min_bars_size_rule</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A circular bar must be larger than 2 and a rectangular bar must be larger than 3</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['bars', 'rectangular', 'cylindrical', 'lounge', 'cafe', 'pub', 'restaurant', 'diameter', 'bar']</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['frame', 'make', 'vertical', 'cylindrical', 'bar', 'round', 'glass', 'pane']</a:t>
                      </a:r>
                      <a:endParaRPr lang="fr-FR" sz="1100" b="0" i="0" u="none" strike="noStrike">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328222896"/>
                  </a:ext>
                </a:extLst>
              </a:tr>
              <a:tr h="370112">
                <a:tc>
                  <a:txBody>
                    <a:bodyPr/>
                    <a:lstStyle/>
                    <a:p>
                      <a:pPr algn="r" fontAlgn="b"/>
                      <a:r>
                        <a:rPr lang="fr-FR" sz="1100" u="none" strike="noStrike" dirty="0">
                          <a:effectLst/>
                        </a:rPr>
                        <a:t>0,43245</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dirty="0">
                          <a:effectLst/>
                        </a:rPr>
                        <a:t>Small_holes_rule</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Holes made on the part should not be too small, minimum 2 of diameter</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['cm', 'circumference', 'cylindrical', 'diameters', 'width', 'diameter']</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['entire', 'diameter', 'peel']</a:t>
                      </a:r>
                      <a:endParaRPr lang="fr-FR" sz="1100" b="0" i="0" u="none" strike="noStrike">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2764964538"/>
                  </a:ext>
                </a:extLst>
              </a:tr>
              <a:tr h="370112">
                <a:tc>
                  <a:txBody>
                    <a:bodyPr/>
                    <a:lstStyle/>
                    <a:p>
                      <a:pPr algn="r" fontAlgn="b"/>
                      <a:r>
                        <a:rPr lang="fr-FR" sz="1100" u="none" strike="noStrike" dirty="0">
                          <a:effectLst/>
                        </a:rPr>
                        <a:t>0,370328</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Small_holes_rule</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a:effectLst/>
                        </a:rPr>
                        <a:t>Holes made on the part should not be too small, minimum 2 of diameter</a:t>
                      </a:r>
                      <a:endParaRPr lang="en-US"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['smaller', 'large', 'tiny', 'few', 'larger', 'small']</a:t>
                      </a:r>
                      <a:endParaRPr lang="fr-FR" sz="1100" b="0" i="0" u="none" strike="noStrike">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a:effectLst/>
                        </a:rPr>
                        <a:t>['Plant', 'vegetable', 'small', 'vertical', 'spike']</a:t>
                      </a:r>
                      <a:endParaRPr lang="fr-FR" sz="1100" b="0" i="0" u="none" strike="noStrike">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74381691"/>
                  </a:ext>
                </a:extLst>
              </a:tr>
              <a:tr h="634089">
                <a:tc>
                  <a:txBody>
                    <a:bodyPr/>
                    <a:lstStyle/>
                    <a:p>
                      <a:pPr algn="r" fontAlgn="b"/>
                      <a:r>
                        <a:rPr lang="fr-FR" sz="1100" u="none" strike="noStrike" dirty="0">
                          <a:effectLst/>
                        </a:rPr>
                        <a:t>0,368605</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dirty="0">
                          <a:effectLst/>
                        </a:rPr>
                        <a:t>Materials_rule</a:t>
                      </a:r>
                      <a:endParaRPr lang="fr-FR"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The prototype should be functional with only plastic or polymer features, any other materials can not be used.</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en-US" sz="1100" u="none" strike="noStrike" dirty="0">
                          <a:effectLst/>
                        </a:rPr>
                        <a:t>['used', 'allow', 'use', 'using', 'uses']</a:t>
                      </a:r>
                      <a:endParaRPr lang="en-US" sz="1100" b="0" i="0" u="none" strike="noStrike" dirty="0">
                        <a:solidFill>
                          <a:srgbClr val="000000"/>
                        </a:solidFill>
                        <a:effectLst/>
                        <a:latin typeface="Calibri" panose="020F0502020204030204" pitchFamily="34" charset="0"/>
                      </a:endParaRPr>
                    </a:p>
                  </a:txBody>
                  <a:tcPr marL="1578" marR="1578" marT="1578" marB="0" anchor="b"/>
                </a:tc>
                <a:tc>
                  <a:txBody>
                    <a:bodyPr/>
                    <a:lstStyle/>
                    <a:p>
                      <a:pPr algn="l" fontAlgn="b"/>
                      <a:r>
                        <a:rPr lang="fr-FR" sz="1100" u="none" strike="noStrike" dirty="0">
                          <a:effectLst/>
                        </a:rPr>
                        <a:t>['</a:t>
                      </a:r>
                      <a:r>
                        <a:rPr lang="fr-FR" sz="1100" u="none" strike="noStrike" dirty="0" err="1">
                          <a:effectLst/>
                        </a:rPr>
                        <a:t>effortless</a:t>
                      </a:r>
                      <a:r>
                        <a:rPr lang="fr-FR" sz="1100" u="none" strike="noStrike" dirty="0">
                          <a:effectLst/>
                        </a:rPr>
                        <a:t>', 'use']</a:t>
                      </a:r>
                      <a:endParaRPr lang="fr-FR" sz="1100" b="0" i="0" u="none" strike="noStrike" dirty="0">
                        <a:solidFill>
                          <a:srgbClr val="000000"/>
                        </a:solidFill>
                        <a:effectLst/>
                        <a:latin typeface="Calibri" panose="020F0502020204030204" pitchFamily="34" charset="0"/>
                      </a:endParaRPr>
                    </a:p>
                  </a:txBody>
                  <a:tcPr marL="1578" marR="1578" marT="1578" marB="0" anchor="b"/>
                </a:tc>
                <a:extLst>
                  <a:ext uri="{0D108BD9-81ED-4DB2-BD59-A6C34878D82A}">
                    <a16:rowId xmlns:a16="http://schemas.microsoft.com/office/drawing/2014/main" val="4264619207"/>
                  </a:ext>
                </a:extLst>
              </a:tr>
            </a:tbl>
          </a:graphicData>
        </a:graphic>
      </p:graphicFrame>
    </p:spTree>
    <p:extLst>
      <p:ext uri="{BB962C8B-B14F-4D97-AF65-F5344CB8AC3E}">
        <p14:creationId xmlns:p14="http://schemas.microsoft.com/office/powerpoint/2010/main" val="4270490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969995-245A-4283-968C-BD8CF161F27D}"/>
              </a:ext>
            </a:extLst>
          </p:cNvPr>
          <p:cNvSpPr>
            <a:spLocks noGrp="1"/>
          </p:cNvSpPr>
          <p:nvPr>
            <p:ph type="title"/>
          </p:nvPr>
        </p:nvSpPr>
        <p:spPr/>
        <p:txBody>
          <a:bodyPr/>
          <a:lstStyle/>
          <a:p>
            <a:r>
              <a:rPr lang="fr-FR" dirty="0"/>
              <a:t>Identification du problème</a:t>
            </a:r>
          </a:p>
        </p:txBody>
      </p:sp>
      <p:sp>
        <p:nvSpPr>
          <p:cNvPr id="3" name="Espace réservé du numéro de diapositive 2">
            <a:extLst>
              <a:ext uri="{FF2B5EF4-FFF2-40B4-BE49-F238E27FC236}">
                <a16:creationId xmlns:a16="http://schemas.microsoft.com/office/drawing/2014/main" id="{40B91FE4-8FA6-49E0-A693-8C450254C562}"/>
              </a:ext>
            </a:extLst>
          </p:cNvPr>
          <p:cNvSpPr>
            <a:spLocks noGrp="1"/>
          </p:cNvSpPr>
          <p:nvPr>
            <p:ph type="sldNum" sz="quarter" idx="12"/>
          </p:nvPr>
        </p:nvSpPr>
        <p:spPr/>
        <p:txBody>
          <a:bodyPr/>
          <a:lstStyle/>
          <a:p>
            <a:fld id="{FCF69155-6916-4558-BD22-D72EE30DCDE9}" type="slidenum">
              <a:rPr lang="fr-FR" smtClean="0"/>
              <a:pPr/>
              <a:t>4</a:t>
            </a:fld>
            <a:endParaRPr lang="fr-FR" dirty="0"/>
          </a:p>
        </p:txBody>
      </p:sp>
      <p:pic>
        <p:nvPicPr>
          <p:cNvPr id="5" name="Image 4">
            <a:extLst>
              <a:ext uri="{FF2B5EF4-FFF2-40B4-BE49-F238E27FC236}">
                <a16:creationId xmlns:a16="http://schemas.microsoft.com/office/drawing/2014/main" id="{ED9D78A7-401D-4BA2-92A6-BAA48E7187BE}"/>
              </a:ext>
            </a:extLst>
          </p:cNvPr>
          <p:cNvPicPr>
            <a:picLocks noChangeAspect="1"/>
          </p:cNvPicPr>
          <p:nvPr/>
        </p:nvPicPr>
        <p:blipFill>
          <a:blip r:embed="rId2"/>
          <a:stretch>
            <a:fillRect/>
          </a:stretch>
        </p:blipFill>
        <p:spPr>
          <a:xfrm>
            <a:off x="1257301" y="1633823"/>
            <a:ext cx="2888053" cy="3971782"/>
          </a:xfrm>
          <a:prstGeom prst="rect">
            <a:avLst/>
          </a:prstGeom>
          <a:ln w="12700">
            <a:solidFill>
              <a:schemeClr val="tx1"/>
            </a:solidFill>
          </a:ln>
        </p:spPr>
      </p:pic>
      <p:pic>
        <p:nvPicPr>
          <p:cNvPr id="6" name="Picture 6" descr="Library of additive manufacturing image free stock png files ▻▻▻ Clipart  Art 2019">
            <a:extLst>
              <a:ext uri="{FF2B5EF4-FFF2-40B4-BE49-F238E27FC236}">
                <a16:creationId xmlns:a16="http://schemas.microsoft.com/office/drawing/2014/main" id="{5BEF7736-AF47-48EB-A318-6A2C8314B8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7269" y="2765020"/>
            <a:ext cx="1732622" cy="1709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DM Thermoplastic Materials | Expert 3D Printing | Purple Porcupine">
            <a:extLst>
              <a:ext uri="{FF2B5EF4-FFF2-40B4-BE49-F238E27FC236}">
                <a16:creationId xmlns:a16="http://schemas.microsoft.com/office/drawing/2014/main" id="{9E57B987-78A8-4CBF-86FA-AB92CB27D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4015" y="2775749"/>
            <a:ext cx="2660341" cy="166790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que 7" descr="Badge croix avec un remplissage uni">
            <a:extLst>
              <a:ext uri="{FF2B5EF4-FFF2-40B4-BE49-F238E27FC236}">
                <a16:creationId xmlns:a16="http://schemas.microsoft.com/office/drawing/2014/main" id="{856B17DE-2646-42EF-96D7-275D89BB32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39399" y="3858209"/>
            <a:ext cx="914400" cy="914400"/>
          </a:xfrm>
          <a:prstGeom prst="rect">
            <a:avLst/>
          </a:prstGeom>
        </p:spPr>
      </p:pic>
      <p:cxnSp>
        <p:nvCxnSpPr>
          <p:cNvPr id="9" name="Connecteur droit avec flèche 8">
            <a:extLst>
              <a:ext uri="{FF2B5EF4-FFF2-40B4-BE49-F238E27FC236}">
                <a16:creationId xmlns:a16="http://schemas.microsoft.com/office/drawing/2014/main" id="{1E5B2B72-B5EF-4470-88F0-26715B4D9312}"/>
              </a:ext>
            </a:extLst>
          </p:cNvPr>
          <p:cNvCxnSpPr>
            <a:cxnSpLocks/>
            <a:stCxn id="5" idx="3"/>
            <a:endCxn id="6" idx="1"/>
          </p:cNvCxnSpPr>
          <p:nvPr/>
        </p:nvCxnSpPr>
        <p:spPr>
          <a:xfrm flipV="1">
            <a:off x="4145354" y="3619585"/>
            <a:ext cx="1591915" cy="1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12E8F0DA-A70B-4BD2-826B-5E6BF3D89754}"/>
              </a:ext>
            </a:extLst>
          </p:cNvPr>
          <p:cNvCxnSpPr>
            <a:cxnSpLocks/>
            <a:stCxn id="6" idx="3"/>
            <a:endCxn id="7" idx="1"/>
          </p:cNvCxnSpPr>
          <p:nvPr/>
        </p:nvCxnSpPr>
        <p:spPr>
          <a:xfrm flipV="1">
            <a:off x="7469891" y="3609704"/>
            <a:ext cx="1404124" cy="9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0" name="Picture 2" descr="my coolest failed print : 3Dprinting">
            <a:extLst>
              <a:ext uri="{FF2B5EF4-FFF2-40B4-BE49-F238E27FC236}">
                <a16:creationId xmlns:a16="http://schemas.microsoft.com/office/drawing/2014/main" id="{0B6A21DC-792E-45D4-B80C-D6311AE424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6104" y="4411871"/>
            <a:ext cx="2888053" cy="2166039"/>
          </a:xfrm>
          <a:prstGeom prst="rect">
            <a:avLst/>
          </a:prstGeom>
          <a:noFill/>
          <a:extLst>
            <a:ext uri="{909E8E84-426E-40DD-AFC4-6F175D3DCCD1}">
              <a14:hiddenFill xmlns:a14="http://schemas.microsoft.com/office/drawing/2010/main">
                <a:solidFill>
                  <a:srgbClr val="FFFFFF"/>
                </a:solidFill>
              </a14:hiddenFill>
            </a:ext>
          </a:extLst>
        </p:spPr>
      </p:pic>
      <p:sp>
        <p:nvSpPr>
          <p:cNvPr id="13" name="Espace réservé du pied de page 2">
            <a:extLst>
              <a:ext uri="{FF2B5EF4-FFF2-40B4-BE49-F238E27FC236}">
                <a16:creationId xmlns:a16="http://schemas.microsoft.com/office/drawing/2014/main" id="{E156655E-DEBC-48C7-9579-2E7962C8F334}"/>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134181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3D6CD-CDFD-41B5-A8FC-289FF0EEA9D5}"/>
              </a:ext>
            </a:extLst>
          </p:cNvPr>
          <p:cNvSpPr>
            <a:spLocks noGrp="1"/>
          </p:cNvSpPr>
          <p:nvPr>
            <p:ph type="title"/>
          </p:nvPr>
        </p:nvSpPr>
        <p:spPr>
          <a:xfrm rot="16200000">
            <a:off x="-2343341" y="3723823"/>
            <a:ext cx="5467363" cy="546099"/>
          </a:xfrm>
        </p:spPr>
        <p:txBody>
          <a:bodyPr/>
          <a:lstStyle/>
          <a:p>
            <a:r>
              <a:rPr lang="fr-FR" dirty="0">
                <a:latin typeface="Times New Roman" panose="02020603050405020304" pitchFamily="18" charset="0"/>
                <a:cs typeface="Times New Roman" panose="02020603050405020304" pitchFamily="18" charset="0"/>
              </a:rPr>
              <a:t>Objectif de l’outil</a:t>
            </a:r>
            <a:endParaRPr lang="fr-FR" dirty="0"/>
          </a:p>
        </p:txBody>
      </p:sp>
      <p:sp>
        <p:nvSpPr>
          <p:cNvPr id="3" name="Espace réservé du numéro de diapositive 2">
            <a:extLst>
              <a:ext uri="{FF2B5EF4-FFF2-40B4-BE49-F238E27FC236}">
                <a16:creationId xmlns:a16="http://schemas.microsoft.com/office/drawing/2014/main" id="{9EA97CCA-B84C-4276-BC91-518AA4FF81B1}"/>
              </a:ext>
            </a:extLst>
          </p:cNvPr>
          <p:cNvSpPr>
            <a:spLocks noGrp="1"/>
          </p:cNvSpPr>
          <p:nvPr>
            <p:ph type="sldNum" sz="quarter" idx="12"/>
          </p:nvPr>
        </p:nvSpPr>
        <p:spPr/>
        <p:txBody>
          <a:bodyPr/>
          <a:lstStyle/>
          <a:p>
            <a:fld id="{FCF69155-6916-4558-BD22-D72EE30DCDE9}" type="slidenum">
              <a:rPr lang="fr-FR" smtClean="0"/>
              <a:pPr/>
              <a:t>5</a:t>
            </a:fld>
            <a:endParaRPr lang="fr-FR" dirty="0"/>
          </a:p>
        </p:txBody>
      </p:sp>
      <p:pic>
        <p:nvPicPr>
          <p:cNvPr id="5" name="Image 4">
            <a:extLst>
              <a:ext uri="{FF2B5EF4-FFF2-40B4-BE49-F238E27FC236}">
                <a16:creationId xmlns:a16="http://schemas.microsoft.com/office/drawing/2014/main" id="{96BD28C0-DCAA-4EBC-AE99-1C237570B193}"/>
              </a:ext>
            </a:extLst>
          </p:cNvPr>
          <p:cNvPicPr>
            <a:picLocks noChangeAspect="1"/>
          </p:cNvPicPr>
          <p:nvPr/>
        </p:nvPicPr>
        <p:blipFill>
          <a:blip r:embed="rId2"/>
          <a:stretch>
            <a:fillRect/>
          </a:stretch>
        </p:blipFill>
        <p:spPr>
          <a:xfrm>
            <a:off x="1324831" y="1443109"/>
            <a:ext cx="2888053" cy="3971782"/>
          </a:xfrm>
          <a:prstGeom prst="rect">
            <a:avLst/>
          </a:prstGeom>
          <a:ln w="12700">
            <a:solidFill>
              <a:schemeClr val="tx1"/>
            </a:solidFill>
          </a:ln>
        </p:spPr>
      </p:pic>
      <p:pic>
        <p:nvPicPr>
          <p:cNvPr id="7" name="Image 6">
            <a:extLst>
              <a:ext uri="{FF2B5EF4-FFF2-40B4-BE49-F238E27FC236}">
                <a16:creationId xmlns:a16="http://schemas.microsoft.com/office/drawing/2014/main" id="{4070BDB7-7C87-4343-98F3-A576F41B73B5}"/>
              </a:ext>
            </a:extLst>
          </p:cNvPr>
          <p:cNvPicPr>
            <a:picLocks noChangeAspect="1"/>
          </p:cNvPicPr>
          <p:nvPr/>
        </p:nvPicPr>
        <p:blipFill>
          <a:blip r:embed="rId3"/>
          <a:stretch>
            <a:fillRect/>
          </a:stretch>
        </p:blipFill>
        <p:spPr>
          <a:xfrm>
            <a:off x="1037496" y="3626074"/>
            <a:ext cx="3462722" cy="2641584"/>
          </a:xfrm>
          <a:prstGeom prst="rect">
            <a:avLst/>
          </a:prstGeom>
        </p:spPr>
      </p:pic>
      <p:cxnSp>
        <p:nvCxnSpPr>
          <p:cNvPr id="8" name="Connecteur droit avec flèche 7">
            <a:extLst>
              <a:ext uri="{FF2B5EF4-FFF2-40B4-BE49-F238E27FC236}">
                <a16:creationId xmlns:a16="http://schemas.microsoft.com/office/drawing/2014/main" id="{2AF522A5-4F35-4056-B498-9C3FED44A9AB}"/>
              </a:ext>
            </a:extLst>
          </p:cNvPr>
          <p:cNvCxnSpPr>
            <a:cxnSpLocks/>
            <a:endCxn id="11" idx="1"/>
          </p:cNvCxnSpPr>
          <p:nvPr/>
        </p:nvCxnSpPr>
        <p:spPr>
          <a:xfrm>
            <a:off x="4057254" y="3683260"/>
            <a:ext cx="1212521" cy="8911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Connecteur droit avec flèche 8">
            <a:extLst>
              <a:ext uri="{FF2B5EF4-FFF2-40B4-BE49-F238E27FC236}">
                <a16:creationId xmlns:a16="http://schemas.microsoft.com/office/drawing/2014/main" id="{493633A3-F9FE-4AB0-8E44-A1AF1CF9ACED}"/>
              </a:ext>
            </a:extLst>
          </p:cNvPr>
          <p:cNvCxnSpPr>
            <a:cxnSpLocks/>
            <a:stCxn id="11" idx="3"/>
          </p:cNvCxnSpPr>
          <p:nvPr/>
        </p:nvCxnSpPr>
        <p:spPr>
          <a:xfrm>
            <a:off x="7304252" y="4574458"/>
            <a:ext cx="1413230" cy="1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0" name="Groupe 9">
            <a:extLst>
              <a:ext uri="{FF2B5EF4-FFF2-40B4-BE49-F238E27FC236}">
                <a16:creationId xmlns:a16="http://schemas.microsoft.com/office/drawing/2014/main" id="{CA06DC19-20DE-40B7-BAC5-7C1F31A305E5}"/>
              </a:ext>
            </a:extLst>
          </p:cNvPr>
          <p:cNvGrpSpPr/>
          <p:nvPr/>
        </p:nvGrpSpPr>
        <p:grpSpPr>
          <a:xfrm>
            <a:off x="5269775" y="3971511"/>
            <a:ext cx="2034477" cy="1205893"/>
            <a:chOff x="5681422" y="2826053"/>
            <a:chExt cx="2034477" cy="1205893"/>
          </a:xfrm>
        </p:grpSpPr>
        <p:sp>
          <p:nvSpPr>
            <p:cNvPr id="11" name="Rectangle 10">
              <a:extLst>
                <a:ext uri="{FF2B5EF4-FFF2-40B4-BE49-F238E27FC236}">
                  <a16:creationId xmlns:a16="http://schemas.microsoft.com/office/drawing/2014/main" id="{992D5EFA-8631-4825-99AA-C034B9C21A92}"/>
                </a:ext>
              </a:extLst>
            </p:cNvPr>
            <p:cNvSpPr/>
            <p:nvPr/>
          </p:nvSpPr>
          <p:spPr>
            <a:xfrm>
              <a:off x="5681422" y="2826053"/>
              <a:ext cx="2034477" cy="12058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2800" b="1" dirty="0">
                  <a:latin typeface="Times New Roman" panose="02020603050405020304" pitchFamily="18" charset="0"/>
                  <a:cs typeface="Times New Roman" panose="02020603050405020304" pitchFamily="18" charset="0"/>
                </a:rPr>
                <a:t>Outil</a:t>
              </a:r>
            </a:p>
          </p:txBody>
        </p:sp>
        <p:pic>
          <p:nvPicPr>
            <p:cNvPr id="12" name="Graphique 11" descr="Pièces de puzzle avec un remplissage uni">
              <a:extLst>
                <a:ext uri="{FF2B5EF4-FFF2-40B4-BE49-F238E27FC236}">
                  <a16:creationId xmlns:a16="http://schemas.microsoft.com/office/drawing/2014/main" id="{B7A6BDB2-BEA6-4DCE-A9D8-3E471D3364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5112" y="3520458"/>
              <a:ext cx="473540" cy="473540"/>
            </a:xfrm>
            <a:prstGeom prst="rect">
              <a:avLst/>
            </a:prstGeom>
          </p:spPr>
        </p:pic>
      </p:grpSp>
      <p:grpSp>
        <p:nvGrpSpPr>
          <p:cNvPr id="13" name="Groupe 12">
            <a:extLst>
              <a:ext uri="{FF2B5EF4-FFF2-40B4-BE49-F238E27FC236}">
                <a16:creationId xmlns:a16="http://schemas.microsoft.com/office/drawing/2014/main" id="{5A09EE9F-EB35-46A9-BF50-6B83CA3A97CE}"/>
              </a:ext>
            </a:extLst>
          </p:cNvPr>
          <p:cNvGrpSpPr/>
          <p:nvPr/>
        </p:nvGrpSpPr>
        <p:grpSpPr>
          <a:xfrm>
            <a:off x="8700908" y="3571113"/>
            <a:ext cx="2333913" cy="2016146"/>
            <a:chOff x="8713772" y="2545183"/>
            <a:chExt cx="2333913" cy="2016146"/>
          </a:xfrm>
        </p:grpSpPr>
        <p:grpSp>
          <p:nvGrpSpPr>
            <p:cNvPr id="14" name="Groupe 13">
              <a:extLst>
                <a:ext uri="{FF2B5EF4-FFF2-40B4-BE49-F238E27FC236}">
                  <a16:creationId xmlns:a16="http://schemas.microsoft.com/office/drawing/2014/main" id="{40ED71CF-2D51-4F22-A369-0D678D096DE5}"/>
                </a:ext>
              </a:extLst>
            </p:cNvPr>
            <p:cNvGrpSpPr/>
            <p:nvPr/>
          </p:nvGrpSpPr>
          <p:grpSpPr>
            <a:xfrm>
              <a:off x="9806018" y="4031946"/>
              <a:ext cx="1234784" cy="440074"/>
              <a:chOff x="10410639" y="4479528"/>
              <a:chExt cx="1016719" cy="303761"/>
            </a:xfrm>
          </p:grpSpPr>
          <p:grpSp>
            <p:nvGrpSpPr>
              <p:cNvPr id="17" name="Groupe 16">
                <a:extLst>
                  <a:ext uri="{FF2B5EF4-FFF2-40B4-BE49-F238E27FC236}">
                    <a16:creationId xmlns:a16="http://schemas.microsoft.com/office/drawing/2014/main" id="{4A8AB471-29D5-4105-91B8-096A816457DA}"/>
                  </a:ext>
                </a:extLst>
              </p:cNvPr>
              <p:cNvGrpSpPr/>
              <p:nvPr/>
            </p:nvGrpSpPr>
            <p:grpSpPr>
              <a:xfrm>
                <a:off x="10472156" y="4510008"/>
                <a:ext cx="955202" cy="238072"/>
                <a:chOff x="6488482" y="2229633"/>
                <a:chExt cx="3035476" cy="789140"/>
              </a:xfrm>
            </p:grpSpPr>
            <p:sp>
              <p:nvSpPr>
                <p:cNvPr id="19" name="Ellipse 18">
                  <a:extLst>
                    <a:ext uri="{FF2B5EF4-FFF2-40B4-BE49-F238E27FC236}">
                      <a16:creationId xmlns:a16="http://schemas.microsoft.com/office/drawing/2014/main" id="{E41031AD-758B-402E-B97B-B3B73815A113}"/>
                    </a:ext>
                  </a:extLst>
                </p:cNvPr>
                <p:cNvSpPr/>
                <p:nvPr/>
              </p:nvSpPr>
              <p:spPr>
                <a:xfrm>
                  <a:off x="6488482" y="2229633"/>
                  <a:ext cx="826718" cy="789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0" name="Ellipse 19">
                  <a:extLst>
                    <a:ext uri="{FF2B5EF4-FFF2-40B4-BE49-F238E27FC236}">
                      <a16:creationId xmlns:a16="http://schemas.microsoft.com/office/drawing/2014/main" id="{51BF861C-6F8B-4895-A234-70906E4730F2}"/>
                    </a:ext>
                  </a:extLst>
                </p:cNvPr>
                <p:cNvSpPr/>
                <p:nvPr/>
              </p:nvSpPr>
              <p:spPr>
                <a:xfrm>
                  <a:off x="7592861" y="2229633"/>
                  <a:ext cx="826718" cy="7891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21" name="Ellipse 20">
                  <a:extLst>
                    <a:ext uri="{FF2B5EF4-FFF2-40B4-BE49-F238E27FC236}">
                      <a16:creationId xmlns:a16="http://schemas.microsoft.com/office/drawing/2014/main" id="{FC363AE4-94FF-4639-8B5A-54F94C0A63AA}"/>
                    </a:ext>
                  </a:extLst>
                </p:cNvPr>
                <p:cNvSpPr/>
                <p:nvPr/>
              </p:nvSpPr>
              <p:spPr>
                <a:xfrm>
                  <a:off x="8697240" y="2229633"/>
                  <a:ext cx="826718" cy="7891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sp>
            <p:nvSpPr>
              <p:cNvPr id="18" name="Ellipse 17">
                <a:extLst>
                  <a:ext uri="{FF2B5EF4-FFF2-40B4-BE49-F238E27FC236}">
                    <a16:creationId xmlns:a16="http://schemas.microsoft.com/office/drawing/2014/main" id="{A8E72EBC-7A0B-451D-9610-EC6C5943D424}"/>
                  </a:ext>
                </a:extLst>
              </p:cNvPr>
              <p:cNvSpPr/>
              <p:nvPr/>
            </p:nvSpPr>
            <p:spPr>
              <a:xfrm>
                <a:off x="10410639" y="4479528"/>
                <a:ext cx="367846" cy="303761"/>
              </a:xfrm>
              <a:custGeom>
                <a:avLst/>
                <a:gdLst>
                  <a:gd name="connsiteX0" fmla="*/ 0 w 367846"/>
                  <a:gd name="connsiteY0" fmla="*/ 151881 h 303761"/>
                  <a:gd name="connsiteX1" fmla="*/ 183923 w 367846"/>
                  <a:gd name="connsiteY1" fmla="*/ 0 h 303761"/>
                  <a:gd name="connsiteX2" fmla="*/ 367846 w 367846"/>
                  <a:gd name="connsiteY2" fmla="*/ 151881 h 303761"/>
                  <a:gd name="connsiteX3" fmla="*/ 183923 w 367846"/>
                  <a:gd name="connsiteY3" fmla="*/ 303762 h 303761"/>
                  <a:gd name="connsiteX4" fmla="*/ 0 w 367846"/>
                  <a:gd name="connsiteY4" fmla="*/ 151881 h 30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46" h="303761" extrusionOk="0">
                    <a:moveTo>
                      <a:pt x="0" y="151881"/>
                    </a:moveTo>
                    <a:cubicBezTo>
                      <a:pt x="-12908" y="63985"/>
                      <a:pt x="94469" y="-505"/>
                      <a:pt x="183923" y="0"/>
                    </a:cubicBezTo>
                    <a:cubicBezTo>
                      <a:pt x="295189" y="-12258"/>
                      <a:pt x="372945" y="61210"/>
                      <a:pt x="367846" y="151881"/>
                    </a:cubicBezTo>
                    <a:cubicBezTo>
                      <a:pt x="365323" y="234606"/>
                      <a:pt x="286227" y="300671"/>
                      <a:pt x="183923" y="303762"/>
                    </a:cubicBezTo>
                    <a:cubicBezTo>
                      <a:pt x="80574" y="314479"/>
                      <a:pt x="-7884" y="237186"/>
                      <a:pt x="0" y="151881"/>
                    </a:cubicBezTo>
                    <a:close/>
                  </a:path>
                </a:pathLst>
              </a:custGeom>
              <a:noFill/>
              <a:ln w="9525" cap="flat" cmpd="sng" algn="ctr">
                <a:solidFill>
                  <a:schemeClr val="dk1"/>
                </a:solidFill>
                <a:prstDash val="dash"/>
                <a:round/>
                <a:headEnd type="none" w="med" len="med"/>
                <a:tailEnd type="none" w="med" len="med"/>
                <a:extLst>
                  <a:ext uri="{C807C97D-BFC1-408E-A445-0C87EB9F89A2}">
                    <ask:lineSketchStyleProps xmlns:ask="http://schemas.microsoft.com/office/drawing/2018/sketchyshapes" sd="715585515">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pic>
          <p:nvPicPr>
            <p:cNvPr id="15" name="Picture 2" descr="FDM Thermoplastic Materials | Expert 3D Printing | Purple Porcupine">
              <a:extLst>
                <a:ext uri="{FF2B5EF4-FFF2-40B4-BE49-F238E27FC236}">
                  <a16:creationId xmlns:a16="http://schemas.microsoft.com/office/drawing/2014/main" id="{0980C35C-F97C-46CB-ABDA-B176B2E8A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3772" y="2545183"/>
              <a:ext cx="2333913" cy="1463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Library of additive manufacturing image free stock png files ▻▻▻ Clipart  Art 2019">
              <a:extLst>
                <a:ext uri="{FF2B5EF4-FFF2-40B4-BE49-F238E27FC236}">
                  <a16:creationId xmlns:a16="http://schemas.microsoft.com/office/drawing/2014/main" id="{9300F9A7-7553-40AB-9D51-E095D14035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2354" y="3920412"/>
              <a:ext cx="649726" cy="640917"/>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Image 22">
            <a:extLst>
              <a:ext uri="{FF2B5EF4-FFF2-40B4-BE49-F238E27FC236}">
                <a16:creationId xmlns:a16="http://schemas.microsoft.com/office/drawing/2014/main" id="{35C69BB2-2738-460D-ABC8-B36BC1F6965A}"/>
              </a:ext>
            </a:extLst>
          </p:cNvPr>
          <p:cNvPicPr>
            <a:picLocks noChangeAspect="1"/>
          </p:cNvPicPr>
          <p:nvPr/>
        </p:nvPicPr>
        <p:blipFill>
          <a:blip r:embed="rId8"/>
          <a:stretch>
            <a:fillRect/>
          </a:stretch>
        </p:blipFill>
        <p:spPr>
          <a:xfrm>
            <a:off x="920335" y="1702674"/>
            <a:ext cx="8402632" cy="1721021"/>
          </a:xfrm>
          <a:prstGeom prst="rect">
            <a:avLst/>
          </a:prstGeom>
        </p:spPr>
      </p:pic>
      <p:pic>
        <p:nvPicPr>
          <p:cNvPr id="6" name="Image 5">
            <a:extLst>
              <a:ext uri="{FF2B5EF4-FFF2-40B4-BE49-F238E27FC236}">
                <a16:creationId xmlns:a16="http://schemas.microsoft.com/office/drawing/2014/main" id="{7CDADE17-4367-46B7-BB80-138177095A62}"/>
              </a:ext>
            </a:extLst>
          </p:cNvPr>
          <p:cNvPicPr>
            <a:picLocks noChangeAspect="1"/>
          </p:cNvPicPr>
          <p:nvPr/>
        </p:nvPicPr>
        <p:blipFill>
          <a:blip r:embed="rId9"/>
          <a:stretch>
            <a:fillRect/>
          </a:stretch>
        </p:blipFill>
        <p:spPr>
          <a:xfrm>
            <a:off x="952543" y="1750605"/>
            <a:ext cx="8634464" cy="1875469"/>
          </a:xfrm>
          <a:prstGeom prst="rect">
            <a:avLst/>
          </a:prstGeom>
        </p:spPr>
      </p:pic>
      <p:sp>
        <p:nvSpPr>
          <p:cNvPr id="24" name="Espace réservé du pied de page 2">
            <a:extLst>
              <a:ext uri="{FF2B5EF4-FFF2-40B4-BE49-F238E27FC236}">
                <a16:creationId xmlns:a16="http://schemas.microsoft.com/office/drawing/2014/main" id="{EBBFBC29-CB18-45D0-A10D-0A7CADE8E850}"/>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78435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FBC69654-14C0-424A-B095-CBAAF61F586B}"/>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D69D17F9-2A57-4537-B38E-D368536EE9BF}"/>
              </a:ext>
            </a:extLst>
          </p:cNvPr>
          <p:cNvSpPr>
            <a:spLocks noGrp="1"/>
          </p:cNvSpPr>
          <p:nvPr>
            <p:ph type="sldNum" sz="quarter" idx="12"/>
          </p:nvPr>
        </p:nvSpPr>
        <p:spPr/>
        <p:txBody>
          <a:bodyPr/>
          <a:lstStyle/>
          <a:p>
            <a:pPr>
              <a:defRPr/>
            </a:pPr>
            <a:fld id="{B0B56122-7ED9-4989-9ACC-2CD10E06D28C}" type="slidenum">
              <a:rPr lang="fr-FR" smtClean="0"/>
              <a:pPr>
                <a:defRPr/>
              </a:pPr>
              <a:t>6</a:t>
            </a:fld>
            <a:endParaRPr lang="fr-FR" dirty="0"/>
          </a:p>
        </p:txBody>
      </p:sp>
      <p:sp>
        <p:nvSpPr>
          <p:cNvPr id="5" name="ZoneTexte 4">
            <a:extLst>
              <a:ext uri="{FF2B5EF4-FFF2-40B4-BE49-F238E27FC236}">
                <a16:creationId xmlns:a16="http://schemas.microsoft.com/office/drawing/2014/main" id="{5BAF8AB5-B603-433C-9F8B-E039E0B96326}"/>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Contexte du projet</a:t>
            </a:r>
          </a:p>
        </p:txBody>
      </p:sp>
    </p:spTree>
    <p:extLst>
      <p:ext uri="{BB962C8B-B14F-4D97-AF65-F5344CB8AC3E}">
        <p14:creationId xmlns:p14="http://schemas.microsoft.com/office/powerpoint/2010/main" val="3659497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E5907A-EED4-4CA5-925D-3A2954FBC84B}"/>
              </a:ext>
            </a:extLst>
          </p:cNvPr>
          <p:cNvSpPr>
            <a:spLocks noGrp="1"/>
          </p:cNvSpPr>
          <p:nvPr>
            <p:ph type="title"/>
          </p:nvPr>
        </p:nvSpPr>
        <p:spPr/>
        <p:txBody>
          <a:bodyPr/>
          <a:lstStyle/>
          <a:p>
            <a:r>
              <a:rPr lang="fr-FR" dirty="0"/>
              <a:t>Contexte du projet</a:t>
            </a:r>
          </a:p>
        </p:txBody>
      </p:sp>
      <p:sp>
        <p:nvSpPr>
          <p:cNvPr id="3" name="Espace réservé du numéro de diapositive 2">
            <a:extLst>
              <a:ext uri="{FF2B5EF4-FFF2-40B4-BE49-F238E27FC236}">
                <a16:creationId xmlns:a16="http://schemas.microsoft.com/office/drawing/2014/main" id="{9B0542B7-B0FA-4F7F-A965-6CFAB4A8B4C2}"/>
              </a:ext>
            </a:extLst>
          </p:cNvPr>
          <p:cNvSpPr>
            <a:spLocks noGrp="1"/>
          </p:cNvSpPr>
          <p:nvPr>
            <p:ph type="sldNum" sz="quarter" idx="12"/>
          </p:nvPr>
        </p:nvSpPr>
        <p:spPr/>
        <p:txBody>
          <a:bodyPr/>
          <a:lstStyle/>
          <a:p>
            <a:fld id="{FCF69155-6916-4558-BD22-D72EE30DCDE9}" type="slidenum">
              <a:rPr lang="fr-FR" smtClean="0"/>
              <a:pPr/>
              <a:t>7</a:t>
            </a:fld>
            <a:endParaRPr lang="fr-FR" dirty="0"/>
          </a:p>
        </p:txBody>
      </p:sp>
      <p:sp>
        <p:nvSpPr>
          <p:cNvPr id="4" name="Espace réservé du pied de page 3">
            <a:extLst>
              <a:ext uri="{FF2B5EF4-FFF2-40B4-BE49-F238E27FC236}">
                <a16:creationId xmlns:a16="http://schemas.microsoft.com/office/drawing/2014/main" id="{2026F476-2BBC-4B4F-B5DC-4D6311B27B96}"/>
              </a:ext>
            </a:extLst>
          </p:cNvPr>
          <p:cNvSpPr>
            <a:spLocks noGrp="1"/>
          </p:cNvSpPr>
          <p:nvPr>
            <p:ph type="ftr" sz="quarter" idx="11"/>
          </p:nvPr>
        </p:nvSpPr>
        <p:spPr/>
        <p:txBody>
          <a:bodyPr/>
          <a:lstStyle/>
          <a:p>
            <a:r>
              <a:rPr lang="fr-FR"/>
              <a:t>Oscar Fossey – Soutenance de projet de fin d’étude</a:t>
            </a:r>
            <a:endParaRPr lang="fr-FR" dirty="0"/>
          </a:p>
        </p:txBody>
      </p:sp>
      <p:pic>
        <p:nvPicPr>
          <p:cNvPr id="5" name="Image 4">
            <a:extLst>
              <a:ext uri="{FF2B5EF4-FFF2-40B4-BE49-F238E27FC236}">
                <a16:creationId xmlns:a16="http://schemas.microsoft.com/office/drawing/2014/main" id="{48A9F318-470D-4560-8208-366116D5387F}"/>
              </a:ext>
            </a:extLst>
          </p:cNvPr>
          <p:cNvPicPr>
            <a:picLocks noChangeAspect="1"/>
          </p:cNvPicPr>
          <p:nvPr/>
        </p:nvPicPr>
        <p:blipFill>
          <a:blip r:embed="rId2"/>
          <a:stretch>
            <a:fillRect/>
          </a:stretch>
        </p:blipFill>
        <p:spPr>
          <a:xfrm>
            <a:off x="1678746" y="1446339"/>
            <a:ext cx="2254472" cy="1033466"/>
          </a:xfrm>
          <a:prstGeom prst="rect">
            <a:avLst/>
          </a:prstGeom>
        </p:spPr>
      </p:pic>
      <p:pic>
        <p:nvPicPr>
          <p:cNvPr id="6" name="Image 5">
            <a:extLst>
              <a:ext uri="{FF2B5EF4-FFF2-40B4-BE49-F238E27FC236}">
                <a16:creationId xmlns:a16="http://schemas.microsoft.com/office/drawing/2014/main" id="{E69F930F-FB04-44FA-ACF2-2F36B44419B3}"/>
              </a:ext>
            </a:extLst>
          </p:cNvPr>
          <p:cNvPicPr>
            <a:picLocks noChangeAspect="1"/>
          </p:cNvPicPr>
          <p:nvPr/>
        </p:nvPicPr>
        <p:blipFill>
          <a:blip r:embed="rId3"/>
          <a:stretch>
            <a:fillRect/>
          </a:stretch>
        </p:blipFill>
        <p:spPr>
          <a:xfrm>
            <a:off x="1523969" y="2608329"/>
            <a:ext cx="2564026" cy="1062691"/>
          </a:xfrm>
          <a:prstGeom prst="rect">
            <a:avLst/>
          </a:prstGeom>
        </p:spPr>
      </p:pic>
      <p:pic>
        <p:nvPicPr>
          <p:cNvPr id="7" name="Image 6">
            <a:extLst>
              <a:ext uri="{FF2B5EF4-FFF2-40B4-BE49-F238E27FC236}">
                <a16:creationId xmlns:a16="http://schemas.microsoft.com/office/drawing/2014/main" id="{4F7DF577-2E70-4F81-9FD3-4466EFDFCA4F}"/>
              </a:ext>
            </a:extLst>
          </p:cNvPr>
          <p:cNvPicPr>
            <a:picLocks noChangeAspect="1"/>
          </p:cNvPicPr>
          <p:nvPr/>
        </p:nvPicPr>
        <p:blipFill>
          <a:blip r:embed="rId4"/>
          <a:stretch>
            <a:fillRect/>
          </a:stretch>
        </p:blipFill>
        <p:spPr>
          <a:xfrm>
            <a:off x="1019464" y="3928069"/>
            <a:ext cx="3573036" cy="907520"/>
          </a:xfrm>
          <a:prstGeom prst="rect">
            <a:avLst/>
          </a:prstGeom>
        </p:spPr>
      </p:pic>
      <p:pic>
        <p:nvPicPr>
          <p:cNvPr id="8" name="Espace réservé du contenu 4">
            <a:extLst>
              <a:ext uri="{FF2B5EF4-FFF2-40B4-BE49-F238E27FC236}">
                <a16:creationId xmlns:a16="http://schemas.microsoft.com/office/drawing/2014/main" id="{4B0CE9D7-2F5F-453B-B18A-473437929B38}"/>
              </a:ext>
            </a:extLst>
          </p:cNvPr>
          <p:cNvPicPr>
            <a:picLocks noGrp="1" noChangeAspect="1"/>
          </p:cNvPicPr>
          <p:nvPr/>
        </p:nvPicPr>
        <p:blipFill>
          <a:blip r:embed="rId5"/>
          <a:stretch>
            <a:fillRect/>
          </a:stretch>
        </p:blipFill>
        <p:spPr>
          <a:xfrm>
            <a:off x="921731" y="5127989"/>
            <a:ext cx="3768502" cy="980580"/>
          </a:xfrm>
          <a:prstGeom prst="rect">
            <a:avLst/>
          </a:prstGeom>
        </p:spPr>
      </p:pic>
      <p:sp>
        <p:nvSpPr>
          <p:cNvPr id="9" name="ZoneTexte 8">
            <a:extLst>
              <a:ext uri="{FF2B5EF4-FFF2-40B4-BE49-F238E27FC236}">
                <a16:creationId xmlns:a16="http://schemas.microsoft.com/office/drawing/2014/main" id="{066519DA-4AAE-4B5B-BA44-0609029D9CB9}"/>
              </a:ext>
            </a:extLst>
          </p:cNvPr>
          <p:cNvSpPr txBox="1"/>
          <p:nvPr/>
        </p:nvSpPr>
        <p:spPr>
          <a:xfrm>
            <a:off x="5095056" y="2765211"/>
            <a:ext cx="5659225" cy="1477328"/>
          </a:xfrm>
          <a:prstGeom prst="rect">
            <a:avLst/>
          </a:prstGeom>
          <a:noFill/>
        </p:spPr>
        <p:txBody>
          <a:bodyPr wrap="square" rtlCol="0">
            <a:spAutoFit/>
          </a:bodyPr>
          <a:lstStyle/>
          <a:p>
            <a:pPr marL="285750" indent="-285750">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Oscar Fossey : Stagiaire  </a:t>
            </a:r>
          </a:p>
          <a:p>
            <a:pPr marL="285750" indent="-285750">
              <a:buFont typeface="Wingdings" panose="05000000000000000000" pitchFamily="2" charset="2"/>
              <a:buChar char="Ø"/>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Frédéric Segonds : Encadrant du projet et tuteur de stage</a:t>
            </a:r>
          </a:p>
          <a:p>
            <a:pPr marL="285750" indent="-285750">
              <a:buFont typeface="Wingdings" panose="05000000000000000000" pitchFamily="2" charset="2"/>
              <a:buChar char="Ø"/>
            </a:pPr>
            <a:endParaRPr lang="fr-FR"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fr-FR" dirty="0">
                <a:latin typeface="Times New Roman" panose="02020603050405020304" pitchFamily="18" charset="0"/>
                <a:cs typeface="Times New Roman" panose="02020603050405020304" pitchFamily="18" charset="0"/>
              </a:rPr>
              <a:t>Romain Pinquié : Encadrant du projet</a:t>
            </a:r>
          </a:p>
        </p:txBody>
      </p:sp>
      <p:pic>
        <p:nvPicPr>
          <p:cNvPr id="10" name="Image 9">
            <a:extLst>
              <a:ext uri="{FF2B5EF4-FFF2-40B4-BE49-F238E27FC236}">
                <a16:creationId xmlns:a16="http://schemas.microsoft.com/office/drawing/2014/main" id="{72CCF7FE-D9EC-41A0-8D8F-040DB53923D1}"/>
              </a:ext>
            </a:extLst>
          </p:cNvPr>
          <p:cNvPicPr>
            <a:picLocks noChangeAspect="1"/>
          </p:cNvPicPr>
          <p:nvPr/>
        </p:nvPicPr>
        <p:blipFill rotWithShape="1">
          <a:blip r:embed="rId3"/>
          <a:srcRect r="58061"/>
          <a:stretch/>
        </p:blipFill>
        <p:spPr>
          <a:xfrm>
            <a:off x="10933391" y="3164436"/>
            <a:ext cx="703632" cy="695361"/>
          </a:xfrm>
          <a:prstGeom prst="rect">
            <a:avLst/>
          </a:prstGeom>
        </p:spPr>
      </p:pic>
      <p:pic>
        <p:nvPicPr>
          <p:cNvPr id="11" name="Image 10">
            <a:extLst>
              <a:ext uri="{FF2B5EF4-FFF2-40B4-BE49-F238E27FC236}">
                <a16:creationId xmlns:a16="http://schemas.microsoft.com/office/drawing/2014/main" id="{00A27885-5A81-4C2A-92D6-5C47B200E8F4}"/>
              </a:ext>
            </a:extLst>
          </p:cNvPr>
          <p:cNvPicPr>
            <a:picLocks noChangeAspect="1"/>
          </p:cNvPicPr>
          <p:nvPr/>
        </p:nvPicPr>
        <p:blipFill rotWithShape="1">
          <a:blip r:embed="rId3"/>
          <a:srcRect r="58061"/>
          <a:stretch/>
        </p:blipFill>
        <p:spPr>
          <a:xfrm>
            <a:off x="10907615" y="2493530"/>
            <a:ext cx="703632" cy="695361"/>
          </a:xfrm>
          <a:prstGeom prst="rect">
            <a:avLst/>
          </a:prstGeom>
        </p:spPr>
      </p:pic>
      <p:pic>
        <p:nvPicPr>
          <p:cNvPr id="12" name="Image 11">
            <a:extLst>
              <a:ext uri="{FF2B5EF4-FFF2-40B4-BE49-F238E27FC236}">
                <a16:creationId xmlns:a16="http://schemas.microsoft.com/office/drawing/2014/main" id="{FC2B7333-9D9B-4A34-BDA1-F41670D2C4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3744" y="3798843"/>
            <a:ext cx="1672375" cy="685941"/>
          </a:xfrm>
          <a:prstGeom prst="rect">
            <a:avLst/>
          </a:prstGeom>
        </p:spPr>
      </p:pic>
    </p:spTree>
    <p:extLst>
      <p:ext uri="{BB962C8B-B14F-4D97-AF65-F5344CB8AC3E}">
        <p14:creationId xmlns:p14="http://schemas.microsoft.com/office/powerpoint/2010/main" val="3868384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2AD2B852-81D0-4B71-9893-CB0B87313AF6}"/>
              </a:ext>
            </a:extLst>
          </p:cNvPr>
          <p:cNvSpPr>
            <a:spLocks noGrp="1"/>
          </p:cNvSpPr>
          <p:nvPr>
            <p:ph type="ftr" sz="quarter" idx="11"/>
          </p:nvPr>
        </p:nvSpPr>
        <p:spPr/>
        <p:txBody>
          <a:bodyPr/>
          <a:lstStyle/>
          <a:p>
            <a:pPr>
              <a:defRPr/>
            </a:pPr>
            <a:r>
              <a:rPr lang="fr-FR"/>
              <a:t>Oscar Fossey – Soutenance de projet de fin d’étude</a:t>
            </a:r>
            <a:endParaRPr lang="fr-FR" dirty="0"/>
          </a:p>
        </p:txBody>
      </p:sp>
      <p:sp>
        <p:nvSpPr>
          <p:cNvPr id="3" name="Espace réservé du numéro de diapositive 2">
            <a:extLst>
              <a:ext uri="{FF2B5EF4-FFF2-40B4-BE49-F238E27FC236}">
                <a16:creationId xmlns:a16="http://schemas.microsoft.com/office/drawing/2014/main" id="{534275DE-E615-480F-B0EA-0AA748A833E9}"/>
              </a:ext>
            </a:extLst>
          </p:cNvPr>
          <p:cNvSpPr>
            <a:spLocks noGrp="1"/>
          </p:cNvSpPr>
          <p:nvPr>
            <p:ph type="sldNum" sz="quarter" idx="12"/>
          </p:nvPr>
        </p:nvSpPr>
        <p:spPr/>
        <p:txBody>
          <a:bodyPr/>
          <a:lstStyle/>
          <a:p>
            <a:pPr>
              <a:defRPr/>
            </a:pPr>
            <a:fld id="{B0B56122-7ED9-4989-9ACC-2CD10E06D28C}" type="slidenum">
              <a:rPr lang="fr-FR" smtClean="0"/>
              <a:pPr>
                <a:defRPr/>
              </a:pPr>
              <a:t>8</a:t>
            </a:fld>
            <a:endParaRPr lang="fr-FR" dirty="0"/>
          </a:p>
        </p:txBody>
      </p:sp>
      <p:sp>
        <p:nvSpPr>
          <p:cNvPr id="4" name="ZoneTexte 3">
            <a:extLst>
              <a:ext uri="{FF2B5EF4-FFF2-40B4-BE49-F238E27FC236}">
                <a16:creationId xmlns:a16="http://schemas.microsoft.com/office/drawing/2014/main" id="{FAA91DD7-DC4F-4552-9DFD-A8336F7704B9}"/>
              </a:ext>
            </a:extLst>
          </p:cNvPr>
          <p:cNvSpPr txBox="1"/>
          <p:nvPr/>
        </p:nvSpPr>
        <p:spPr>
          <a:xfrm>
            <a:off x="586033" y="2382647"/>
            <a:ext cx="11019934" cy="1107996"/>
          </a:xfrm>
          <a:prstGeom prst="rect">
            <a:avLst/>
          </a:prstGeom>
          <a:noFill/>
        </p:spPr>
        <p:txBody>
          <a:bodyPr wrap="square" rtlCol="0">
            <a:spAutoFit/>
          </a:bodyPr>
          <a:lstStyle/>
          <a:p>
            <a:pPr algn="ctr"/>
            <a:r>
              <a:rPr lang="fr-FR" sz="6600" dirty="0">
                <a:solidFill>
                  <a:schemeClr val="bg1"/>
                </a:solidFill>
                <a:latin typeface="Times New Roman" panose="02020603050405020304" pitchFamily="18" charset="0"/>
                <a:cs typeface="Times New Roman" panose="02020603050405020304" pitchFamily="18" charset="0"/>
              </a:rPr>
              <a:t>État de l’art</a:t>
            </a:r>
          </a:p>
        </p:txBody>
      </p:sp>
    </p:spTree>
    <p:extLst>
      <p:ext uri="{BB962C8B-B14F-4D97-AF65-F5344CB8AC3E}">
        <p14:creationId xmlns:p14="http://schemas.microsoft.com/office/powerpoint/2010/main" val="1870581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CD93E9-A658-4D99-972D-244CCA3510C6}"/>
              </a:ext>
            </a:extLst>
          </p:cNvPr>
          <p:cNvSpPr>
            <a:spLocks noGrp="1"/>
          </p:cNvSpPr>
          <p:nvPr>
            <p:ph type="title"/>
          </p:nvPr>
        </p:nvSpPr>
        <p:spPr/>
        <p:txBody>
          <a:bodyPr/>
          <a:lstStyle/>
          <a:p>
            <a:r>
              <a:rPr lang="fr-FR" dirty="0">
                <a:latin typeface="Times New Roman" panose="02020603050405020304" pitchFamily="18" charset="0"/>
                <a:cs typeface="Times New Roman" panose="02020603050405020304" pitchFamily="18" charset="0"/>
              </a:rPr>
              <a:t>Définition et problématique</a:t>
            </a:r>
            <a:endParaRPr lang="fr-FR" dirty="0"/>
          </a:p>
        </p:txBody>
      </p:sp>
      <p:sp>
        <p:nvSpPr>
          <p:cNvPr id="3" name="Espace réservé du numéro de diapositive 2">
            <a:extLst>
              <a:ext uri="{FF2B5EF4-FFF2-40B4-BE49-F238E27FC236}">
                <a16:creationId xmlns:a16="http://schemas.microsoft.com/office/drawing/2014/main" id="{B0AA8EF3-6DB0-454D-BD98-5AE406278AB9}"/>
              </a:ext>
            </a:extLst>
          </p:cNvPr>
          <p:cNvSpPr>
            <a:spLocks noGrp="1"/>
          </p:cNvSpPr>
          <p:nvPr>
            <p:ph type="sldNum" sz="quarter" idx="12"/>
          </p:nvPr>
        </p:nvSpPr>
        <p:spPr/>
        <p:txBody>
          <a:bodyPr/>
          <a:lstStyle/>
          <a:p>
            <a:fld id="{FCF69155-6916-4558-BD22-D72EE30DCDE9}" type="slidenum">
              <a:rPr lang="fr-FR" smtClean="0"/>
              <a:pPr/>
              <a:t>9</a:t>
            </a:fld>
            <a:endParaRPr lang="fr-FR" dirty="0"/>
          </a:p>
        </p:txBody>
      </p:sp>
      <p:sp>
        <p:nvSpPr>
          <p:cNvPr id="5" name="ZoneTexte 4">
            <a:extLst>
              <a:ext uri="{FF2B5EF4-FFF2-40B4-BE49-F238E27FC236}">
                <a16:creationId xmlns:a16="http://schemas.microsoft.com/office/drawing/2014/main" id="{485BB1DE-61BC-429F-906B-7D3932BFF479}"/>
              </a:ext>
            </a:extLst>
          </p:cNvPr>
          <p:cNvSpPr txBox="1"/>
          <p:nvPr/>
        </p:nvSpPr>
        <p:spPr>
          <a:xfrm>
            <a:off x="1092200" y="1254156"/>
            <a:ext cx="10007600" cy="1384995"/>
          </a:xfrm>
          <a:prstGeom prst="rect">
            <a:avLst/>
          </a:prstGeom>
          <a:noFill/>
        </p:spPr>
        <p:txBody>
          <a:bodyPr wrap="square" rtlCol="0">
            <a:spAutoFit/>
          </a:bodyPr>
          <a:lstStyle/>
          <a:p>
            <a:pPr algn="ctr"/>
            <a:r>
              <a:rPr lang="fr-FR" sz="2800" dirty="0">
                <a:latin typeface="Times New Roman" panose="02020603050405020304" pitchFamily="18" charset="0"/>
                <a:cs typeface="Times New Roman" panose="02020603050405020304" pitchFamily="18" charset="0"/>
              </a:rPr>
              <a:t>Comment utiliser les techniques de traitement et d’analyse de données pour assister le concepteur durant la phase de prototypage avec fabrication additive ?</a:t>
            </a:r>
          </a:p>
        </p:txBody>
      </p:sp>
      <p:grpSp>
        <p:nvGrpSpPr>
          <p:cNvPr id="6" name="Groupe 5">
            <a:extLst>
              <a:ext uri="{FF2B5EF4-FFF2-40B4-BE49-F238E27FC236}">
                <a16:creationId xmlns:a16="http://schemas.microsoft.com/office/drawing/2014/main" id="{677B2008-6F77-4768-94C4-1B7224A759DC}"/>
              </a:ext>
            </a:extLst>
          </p:cNvPr>
          <p:cNvGrpSpPr/>
          <p:nvPr/>
        </p:nvGrpSpPr>
        <p:grpSpPr>
          <a:xfrm>
            <a:off x="1104602" y="2927313"/>
            <a:ext cx="3069771" cy="2576574"/>
            <a:chOff x="4038600" y="3770896"/>
            <a:chExt cx="3069771" cy="2576574"/>
          </a:xfrm>
        </p:grpSpPr>
        <p:grpSp>
          <p:nvGrpSpPr>
            <p:cNvPr id="7" name="Groupe 6">
              <a:extLst>
                <a:ext uri="{FF2B5EF4-FFF2-40B4-BE49-F238E27FC236}">
                  <a16:creationId xmlns:a16="http://schemas.microsoft.com/office/drawing/2014/main" id="{FC2A097D-60C7-4576-9680-52ECF693ED88}"/>
                </a:ext>
              </a:extLst>
            </p:cNvPr>
            <p:cNvGrpSpPr/>
            <p:nvPr/>
          </p:nvGrpSpPr>
          <p:grpSpPr>
            <a:xfrm>
              <a:off x="4038600" y="3770896"/>
              <a:ext cx="3069771" cy="2576574"/>
              <a:chOff x="3592286" y="3721725"/>
              <a:chExt cx="3414408" cy="2812612"/>
            </a:xfrm>
          </p:grpSpPr>
          <p:sp>
            <p:nvSpPr>
              <p:cNvPr id="11" name="Ellipse 10">
                <a:extLst>
                  <a:ext uri="{FF2B5EF4-FFF2-40B4-BE49-F238E27FC236}">
                    <a16:creationId xmlns:a16="http://schemas.microsoft.com/office/drawing/2014/main" id="{449451AD-A9A7-45F1-991B-49B7C33A7E4E}"/>
                  </a:ext>
                </a:extLst>
              </p:cNvPr>
              <p:cNvSpPr/>
              <p:nvPr/>
            </p:nvSpPr>
            <p:spPr>
              <a:xfrm>
                <a:off x="3592286" y="3721726"/>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2" name="Ellipse 11">
                <a:extLst>
                  <a:ext uri="{FF2B5EF4-FFF2-40B4-BE49-F238E27FC236}">
                    <a16:creationId xmlns:a16="http://schemas.microsoft.com/office/drawing/2014/main" id="{B42F62E8-4F97-4E22-A583-CFFBA9608CE5}"/>
                  </a:ext>
                </a:extLst>
              </p:cNvPr>
              <p:cNvSpPr/>
              <p:nvPr/>
            </p:nvSpPr>
            <p:spPr>
              <a:xfrm>
                <a:off x="4935298" y="3721725"/>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
            <p:nvSpPr>
              <p:cNvPr id="13" name="Ellipse 12">
                <a:extLst>
                  <a:ext uri="{FF2B5EF4-FFF2-40B4-BE49-F238E27FC236}">
                    <a16:creationId xmlns:a16="http://schemas.microsoft.com/office/drawing/2014/main" id="{7815348E-BAB0-4BB1-8A12-8ACD49CC3D15}"/>
                  </a:ext>
                </a:extLst>
              </p:cNvPr>
              <p:cNvSpPr/>
              <p:nvPr/>
            </p:nvSpPr>
            <p:spPr>
              <a:xfrm>
                <a:off x="4206914" y="4695018"/>
                <a:ext cx="2071396" cy="1839319"/>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sp>
          <p:nvSpPr>
            <p:cNvPr id="8" name="ZoneTexte 7">
              <a:extLst>
                <a:ext uri="{FF2B5EF4-FFF2-40B4-BE49-F238E27FC236}">
                  <a16:creationId xmlns:a16="http://schemas.microsoft.com/office/drawing/2014/main" id="{74E85000-CD75-424E-BC89-5B1134FBA112}"/>
                </a:ext>
              </a:extLst>
            </p:cNvPr>
            <p:cNvSpPr txBox="1"/>
            <p:nvPr/>
          </p:nvSpPr>
          <p:spPr>
            <a:xfrm>
              <a:off x="4080082" y="4236796"/>
              <a:ext cx="2239041" cy="523220"/>
            </a:xfrm>
            <a:prstGeom prst="rect">
              <a:avLst/>
            </a:prstGeom>
            <a:noFill/>
          </p:spPr>
          <p:txBody>
            <a:bodyPr wrap="square" rtlCol="0">
              <a:spAutoFit/>
            </a:bodyPr>
            <a:lstStyle/>
            <a:p>
              <a:r>
                <a:rPr lang="fr-FR" sz="1400" dirty="0">
                  <a:latin typeface="Times New Roman" panose="02020603050405020304" pitchFamily="18" charset="0"/>
                  <a:cs typeface="Times New Roman" panose="02020603050405020304" pitchFamily="18" charset="0"/>
                </a:rPr>
                <a:t>FA, DFAM,</a:t>
              </a:r>
            </a:p>
            <a:p>
              <a:r>
                <a:rPr lang="fr-FR" sz="1400" dirty="0">
                  <a:latin typeface="Times New Roman" panose="02020603050405020304" pitchFamily="18" charset="0"/>
                  <a:cs typeface="Times New Roman" panose="02020603050405020304" pitchFamily="18" charset="0"/>
                </a:rPr>
                <a:t>Prototypage </a:t>
              </a:r>
            </a:p>
          </p:txBody>
        </p:sp>
        <p:sp>
          <p:nvSpPr>
            <p:cNvPr id="9" name="ZoneTexte 8">
              <a:extLst>
                <a:ext uri="{FF2B5EF4-FFF2-40B4-BE49-F238E27FC236}">
                  <a16:creationId xmlns:a16="http://schemas.microsoft.com/office/drawing/2014/main" id="{898D2A5F-FC96-4D90-8183-8C07B4F282C7}"/>
                </a:ext>
              </a:extLst>
            </p:cNvPr>
            <p:cNvSpPr txBox="1"/>
            <p:nvPr/>
          </p:nvSpPr>
          <p:spPr>
            <a:xfrm>
              <a:off x="5854466" y="4361787"/>
              <a:ext cx="1197764" cy="369332"/>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Ontologies</a:t>
              </a:r>
            </a:p>
          </p:txBody>
        </p:sp>
        <p:sp>
          <p:nvSpPr>
            <p:cNvPr id="10" name="ZoneTexte 9">
              <a:extLst>
                <a:ext uri="{FF2B5EF4-FFF2-40B4-BE49-F238E27FC236}">
                  <a16:creationId xmlns:a16="http://schemas.microsoft.com/office/drawing/2014/main" id="{84170F1E-6447-4495-B23D-A0480AC98420}"/>
                </a:ext>
              </a:extLst>
            </p:cNvPr>
            <p:cNvSpPr txBox="1"/>
            <p:nvPr/>
          </p:nvSpPr>
          <p:spPr>
            <a:xfrm>
              <a:off x="4919576" y="5516086"/>
              <a:ext cx="1332686" cy="64633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Analyse de données</a:t>
              </a:r>
            </a:p>
          </p:txBody>
        </p:sp>
      </p:grpSp>
      <p:grpSp>
        <p:nvGrpSpPr>
          <p:cNvPr id="14" name="Groupe 13">
            <a:extLst>
              <a:ext uri="{FF2B5EF4-FFF2-40B4-BE49-F238E27FC236}">
                <a16:creationId xmlns:a16="http://schemas.microsoft.com/office/drawing/2014/main" id="{F3809DFF-3122-46A7-87BB-30043D6543FC}"/>
              </a:ext>
            </a:extLst>
          </p:cNvPr>
          <p:cNvGrpSpPr/>
          <p:nvPr/>
        </p:nvGrpSpPr>
        <p:grpSpPr>
          <a:xfrm>
            <a:off x="4505016" y="2888246"/>
            <a:ext cx="6982943" cy="2882986"/>
            <a:chOff x="1064204" y="1372855"/>
            <a:chExt cx="9693130" cy="4152252"/>
          </a:xfrm>
        </p:grpSpPr>
        <p:pic>
          <p:nvPicPr>
            <p:cNvPr id="15" name="Image 14">
              <a:extLst>
                <a:ext uri="{FF2B5EF4-FFF2-40B4-BE49-F238E27FC236}">
                  <a16:creationId xmlns:a16="http://schemas.microsoft.com/office/drawing/2014/main" id="{3C4265A6-8CE4-4493-B37F-0589B29FF034}"/>
                </a:ext>
              </a:extLst>
            </p:cNvPr>
            <p:cNvPicPr>
              <a:picLocks noChangeAspect="1"/>
            </p:cNvPicPr>
            <p:nvPr/>
          </p:nvPicPr>
          <p:blipFill>
            <a:blip r:embed="rId2"/>
            <a:stretch>
              <a:fillRect/>
            </a:stretch>
          </p:blipFill>
          <p:spPr>
            <a:xfrm>
              <a:off x="2520245" y="3227998"/>
              <a:ext cx="1079933" cy="1542127"/>
            </a:xfrm>
            <a:prstGeom prst="rect">
              <a:avLst/>
            </a:prstGeom>
            <a:ln w="12700">
              <a:solidFill>
                <a:schemeClr val="tx1"/>
              </a:solidFill>
            </a:ln>
          </p:spPr>
        </p:pic>
        <p:pic>
          <p:nvPicPr>
            <p:cNvPr id="16" name="Image 15">
              <a:extLst>
                <a:ext uri="{FF2B5EF4-FFF2-40B4-BE49-F238E27FC236}">
                  <a16:creationId xmlns:a16="http://schemas.microsoft.com/office/drawing/2014/main" id="{5EE0BCFA-008F-41C3-8C68-50F11B11E2F2}"/>
                </a:ext>
              </a:extLst>
            </p:cNvPr>
            <p:cNvPicPr>
              <a:picLocks noChangeAspect="1"/>
            </p:cNvPicPr>
            <p:nvPr/>
          </p:nvPicPr>
          <p:blipFill>
            <a:blip r:embed="rId3"/>
            <a:stretch>
              <a:fillRect/>
            </a:stretch>
          </p:blipFill>
          <p:spPr>
            <a:xfrm>
              <a:off x="1064204" y="3566594"/>
              <a:ext cx="793823" cy="864933"/>
            </a:xfrm>
            <a:prstGeom prst="rect">
              <a:avLst/>
            </a:prstGeom>
          </p:spPr>
        </p:pic>
        <p:grpSp>
          <p:nvGrpSpPr>
            <p:cNvPr id="17" name="Groupe 16">
              <a:extLst>
                <a:ext uri="{FF2B5EF4-FFF2-40B4-BE49-F238E27FC236}">
                  <a16:creationId xmlns:a16="http://schemas.microsoft.com/office/drawing/2014/main" id="{26C349FE-6745-474C-868D-38A88DAD07EA}"/>
                </a:ext>
              </a:extLst>
            </p:cNvPr>
            <p:cNvGrpSpPr/>
            <p:nvPr/>
          </p:nvGrpSpPr>
          <p:grpSpPr>
            <a:xfrm>
              <a:off x="5026214" y="3159594"/>
              <a:ext cx="2545080" cy="1678932"/>
              <a:chOff x="4776733" y="1997476"/>
              <a:chExt cx="3226200" cy="1999331"/>
            </a:xfrm>
          </p:grpSpPr>
          <p:pic>
            <p:nvPicPr>
              <p:cNvPr id="51" name="Picture 2">
                <a:extLst>
                  <a:ext uri="{FF2B5EF4-FFF2-40B4-BE49-F238E27FC236}">
                    <a16:creationId xmlns:a16="http://schemas.microsoft.com/office/drawing/2014/main" id="{DF4F102D-8D99-43C3-9CBC-D8DFC9825C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35" t="16165" r="2999" b="18813"/>
              <a:stretch/>
            </p:blipFill>
            <p:spPr bwMode="auto">
              <a:xfrm>
                <a:off x="4979356" y="2201244"/>
                <a:ext cx="2658517" cy="9377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73931CBA-5464-497B-AA29-8E9E01D1E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72" y="3111671"/>
                <a:ext cx="2275060" cy="673631"/>
              </a:xfrm>
              <a:prstGeom prst="rect">
                <a:avLst/>
              </a:prstGeom>
              <a:noFill/>
              <a:extLst>
                <a:ext uri="{909E8E84-426E-40DD-AFC4-6F175D3DCCD1}">
                  <a14:hiddenFill xmlns:a14="http://schemas.microsoft.com/office/drawing/2010/main">
                    <a:solidFill>
                      <a:srgbClr val="FFFFFF"/>
                    </a:solidFill>
                  </a14:hiddenFill>
                </a:ext>
              </a:extLst>
            </p:spPr>
          </p:pic>
          <p:sp>
            <p:nvSpPr>
              <p:cNvPr id="53" name="Ellipse 52">
                <a:extLst>
                  <a:ext uri="{FF2B5EF4-FFF2-40B4-BE49-F238E27FC236}">
                    <a16:creationId xmlns:a16="http://schemas.microsoft.com/office/drawing/2014/main" id="{7B301785-7204-426B-A7F5-55B69E3B4C90}"/>
                  </a:ext>
                </a:extLst>
              </p:cNvPr>
              <p:cNvSpPr/>
              <p:nvPr/>
            </p:nvSpPr>
            <p:spPr>
              <a:xfrm>
                <a:off x="4776733" y="1997476"/>
                <a:ext cx="3226200" cy="1999331"/>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sz="2964"/>
              </a:p>
            </p:txBody>
          </p:sp>
        </p:grpSp>
        <p:pic>
          <p:nvPicPr>
            <p:cNvPr id="18" name="Image 17">
              <a:extLst>
                <a:ext uri="{FF2B5EF4-FFF2-40B4-BE49-F238E27FC236}">
                  <a16:creationId xmlns:a16="http://schemas.microsoft.com/office/drawing/2014/main" id="{05CE00FD-A365-41BB-BDE0-D51AE68477E6}"/>
                </a:ext>
              </a:extLst>
            </p:cNvPr>
            <p:cNvPicPr>
              <a:picLocks noChangeAspect="1"/>
            </p:cNvPicPr>
            <p:nvPr/>
          </p:nvPicPr>
          <p:blipFill>
            <a:blip r:embed="rId6"/>
            <a:stretch>
              <a:fillRect/>
            </a:stretch>
          </p:blipFill>
          <p:spPr>
            <a:xfrm>
              <a:off x="5755356" y="1713726"/>
              <a:ext cx="1086795" cy="1002036"/>
            </a:xfrm>
            <a:prstGeom prst="rect">
              <a:avLst/>
            </a:prstGeom>
            <a:ln w="12700">
              <a:solidFill>
                <a:schemeClr val="tx1"/>
              </a:solidFill>
            </a:ln>
          </p:spPr>
        </p:pic>
        <p:cxnSp>
          <p:nvCxnSpPr>
            <p:cNvPr id="19" name="Connecteur droit 18">
              <a:extLst>
                <a:ext uri="{FF2B5EF4-FFF2-40B4-BE49-F238E27FC236}">
                  <a16:creationId xmlns:a16="http://schemas.microsoft.com/office/drawing/2014/main" id="{2538528E-05DE-4D67-A6CE-E806BEEB15A0}"/>
                </a:ext>
              </a:extLst>
            </p:cNvPr>
            <p:cNvCxnSpPr>
              <a:stCxn id="15" idx="3"/>
              <a:endCxn id="53" idx="2"/>
            </p:cNvCxnSpPr>
            <p:nvPr/>
          </p:nvCxnSpPr>
          <p:spPr>
            <a:xfrm flipV="1">
              <a:off x="3600178" y="3999060"/>
              <a:ext cx="1426036" cy="2"/>
            </a:xfrm>
            <a:prstGeom prst="line">
              <a:avLst/>
            </a:prstGeom>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357763BB-2F66-4744-9D48-30E39FD79E32}"/>
                </a:ext>
              </a:extLst>
            </p:cNvPr>
            <p:cNvCxnSpPr>
              <a:stCxn id="18" idx="2"/>
              <a:endCxn id="53" idx="0"/>
            </p:cNvCxnSpPr>
            <p:nvPr/>
          </p:nvCxnSpPr>
          <p:spPr>
            <a:xfrm>
              <a:off x="6298754" y="2715762"/>
              <a:ext cx="0" cy="443832"/>
            </a:xfrm>
            <a:prstGeom prst="line">
              <a:avLst/>
            </a:prstGeom>
          </p:spPr>
          <p:style>
            <a:lnRef idx="1">
              <a:schemeClr val="dk1"/>
            </a:lnRef>
            <a:fillRef idx="0">
              <a:schemeClr val="dk1"/>
            </a:fillRef>
            <a:effectRef idx="0">
              <a:schemeClr val="dk1"/>
            </a:effectRef>
            <a:fontRef idx="minor">
              <a:schemeClr val="tx1"/>
            </a:fontRef>
          </p:style>
        </p:cxnSp>
        <p:cxnSp>
          <p:nvCxnSpPr>
            <p:cNvPr id="21" name="Connecteur droit 20">
              <a:extLst>
                <a:ext uri="{FF2B5EF4-FFF2-40B4-BE49-F238E27FC236}">
                  <a16:creationId xmlns:a16="http://schemas.microsoft.com/office/drawing/2014/main" id="{6D4FE630-62DB-400C-9DF7-EBBE03714339}"/>
                </a:ext>
              </a:extLst>
            </p:cNvPr>
            <p:cNvCxnSpPr>
              <a:cxnSpLocks/>
              <a:stCxn id="53" idx="6"/>
              <a:endCxn id="42" idx="1"/>
            </p:cNvCxnSpPr>
            <p:nvPr/>
          </p:nvCxnSpPr>
          <p:spPr>
            <a:xfrm>
              <a:off x="7571294" y="3999060"/>
              <a:ext cx="1447479" cy="7387"/>
            </a:xfrm>
            <a:prstGeom prst="line">
              <a:avLst/>
            </a:prstGeom>
          </p:spPr>
          <p:style>
            <a:lnRef idx="1">
              <a:schemeClr val="dk1"/>
            </a:lnRef>
            <a:fillRef idx="0">
              <a:schemeClr val="dk1"/>
            </a:fillRef>
            <a:effectRef idx="0">
              <a:schemeClr val="dk1"/>
            </a:effectRef>
            <a:fontRef idx="minor">
              <a:schemeClr val="tx1"/>
            </a:fontRef>
          </p:style>
        </p:cxnSp>
        <p:cxnSp>
          <p:nvCxnSpPr>
            <p:cNvPr id="22" name="Connecteur droit 21">
              <a:extLst>
                <a:ext uri="{FF2B5EF4-FFF2-40B4-BE49-F238E27FC236}">
                  <a16:creationId xmlns:a16="http://schemas.microsoft.com/office/drawing/2014/main" id="{7A3267F7-8724-43E5-8407-640D401AC4F9}"/>
                </a:ext>
              </a:extLst>
            </p:cNvPr>
            <p:cNvCxnSpPr>
              <a:stCxn id="16" idx="3"/>
              <a:endCxn id="15" idx="1"/>
            </p:cNvCxnSpPr>
            <p:nvPr/>
          </p:nvCxnSpPr>
          <p:spPr>
            <a:xfrm>
              <a:off x="1858027" y="3999061"/>
              <a:ext cx="662218" cy="1"/>
            </a:xfrm>
            <a:prstGeom prst="line">
              <a:avLst/>
            </a:prstGeom>
          </p:spPr>
          <p:style>
            <a:lnRef idx="1">
              <a:schemeClr val="dk1"/>
            </a:lnRef>
            <a:fillRef idx="0">
              <a:schemeClr val="dk1"/>
            </a:fillRef>
            <a:effectRef idx="0">
              <a:schemeClr val="dk1"/>
            </a:effectRef>
            <a:fontRef idx="minor">
              <a:schemeClr val="tx1"/>
            </a:fontRef>
          </p:style>
        </p:cxnSp>
        <p:pic>
          <p:nvPicPr>
            <p:cNvPr id="23" name="Picture 6" descr="Library of additive manufacturing image free stock png files ▻▻▻ Clipart  Art 2019">
              <a:extLst>
                <a:ext uri="{FF2B5EF4-FFF2-40B4-BE49-F238E27FC236}">
                  <a16:creationId xmlns:a16="http://schemas.microsoft.com/office/drawing/2014/main" id="{B6000BF1-AD0B-4617-8D78-D4CE6EDA7E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9756" y="1713338"/>
              <a:ext cx="509407" cy="5025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25D4BAB-E752-459A-84DC-7954405EB126}"/>
                </a:ext>
              </a:extLst>
            </p:cNvPr>
            <p:cNvSpPr/>
            <p:nvPr/>
          </p:nvSpPr>
          <p:spPr>
            <a:xfrm>
              <a:off x="4578045" y="1372855"/>
              <a:ext cx="3466280" cy="4152252"/>
            </a:xfrm>
            <a:prstGeom prst="rect">
              <a:avLst/>
            </a:prstGeom>
            <a:noFill/>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pic>
          <p:nvPicPr>
            <p:cNvPr id="25" name="Image 24">
              <a:extLst>
                <a:ext uri="{FF2B5EF4-FFF2-40B4-BE49-F238E27FC236}">
                  <a16:creationId xmlns:a16="http://schemas.microsoft.com/office/drawing/2014/main" id="{138E9DBC-3545-42B5-B795-51426C31F43B}"/>
                </a:ext>
              </a:extLst>
            </p:cNvPr>
            <p:cNvPicPr>
              <a:picLocks noChangeAspect="1"/>
            </p:cNvPicPr>
            <p:nvPr/>
          </p:nvPicPr>
          <p:blipFill rotWithShape="1">
            <a:blip r:embed="rId8">
              <a:extLst>
                <a:ext uri="{28A0092B-C50C-407E-A947-70E740481C1C}">
                  <a14:useLocalDpi xmlns:a14="http://schemas.microsoft.com/office/drawing/2010/main" val="0"/>
                </a:ext>
              </a:extLst>
            </a:blip>
            <a:srcRect t="26318" b="22040"/>
            <a:stretch/>
          </p:blipFill>
          <p:spPr>
            <a:xfrm>
              <a:off x="6919486" y="4974565"/>
              <a:ext cx="1059355" cy="544001"/>
            </a:xfrm>
            <a:prstGeom prst="rect">
              <a:avLst/>
            </a:prstGeom>
          </p:spPr>
        </p:pic>
        <p:pic>
          <p:nvPicPr>
            <p:cNvPr id="26" name="Picture 2" descr="Open Context: Vocabularies + Ontologies">
              <a:extLst>
                <a:ext uri="{FF2B5EF4-FFF2-40B4-BE49-F238E27FC236}">
                  <a16:creationId xmlns:a16="http://schemas.microsoft.com/office/drawing/2014/main" id="{AD640DF5-BE98-4092-BABA-FC8B097DA4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8207" y="1737579"/>
              <a:ext cx="509407" cy="50434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e 26">
              <a:extLst>
                <a:ext uri="{FF2B5EF4-FFF2-40B4-BE49-F238E27FC236}">
                  <a16:creationId xmlns:a16="http://schemas.microsoft.com/office/drawing/2014/main" id="{8DB60FED-26F3-498B-A6EC-4CA7360287E2}"/>
                </a:ext>
              </a:extLst>
            </p:cNvPr>
            <p:cNvGrpSpPr/>
            <p:nvPr/>
          </p:nvGrpSpPr>
          <p:grpSpPr>
            <a:xfrm>
              <a:off x="9018772" y="2868620"/>
              <a:ext cx="1738562" cy="2275653"/>
              <a:chOff x="9018772" y="2868620"/>
              <a:chExt cx="1738562" cy="2275653"/>
            </a:xfrm>
          </p:grpSpPr>
          <p:grpSp>
            <p:nvGrpSpPr>
              <p:cNvPr id="28" name="Groupe 27">
                <a:extLst>
                  <a:ext uri="{FF2B5EF4-FFF2-40B4-BE49-F238E27FC236}">
                    <a16:creationId xmlns:a16="http://schemas.microsoft.com/office/drawing/2014/main" id="{9DDE6826-DA24-4834-93D7-E637260285E1}"/>
                  </a:ext>
                </a:extLst>
              </p:cNvPr>
              <p:cNvGrpSpPr/>
              <p:nvPr/>
            </p:nvGrpSpPr>
            <p:grpSpPr>
              <a:xfrm>
                <a:off x="9018772" y="2868620"/>
                <a:ext cx="1738562" cy="2275653"/>
                <a:chOff x="9935282" y="2509705"/>
                <a:chExt cx="1890963" cy="2388382"/>
              </a:xfrm>
            </p:grpSpPr>
            <p:grpSp>
              <p:nvGrpSpPr>
                <p:cNvPr id="30" name="Groupe 29">
                  <a:extLst>
                    <a:ext uri="{FF2B5EF4-FFF2-40B4-BE49-F238E27FC236}">
                      <a16:creationId xmlns:a16="http://schemas.microsoft.com/office/drawing/2014/main" id="{109034AE-02C2-491C-B297-D3BA82DD3432}"/>
                    </a:ext>
                  </a:extLst>
                </p:cNvPr>
                <p:cNvGrpSpPr/>
                <p:nvPr/>
              </p:nvGrpSpPr>
              <p:grpSpPr>
                <a:xfrm>
                  <a:off x="9935282" y="2509705"/>
                  <a:ext cx="1890963" cy="2388382"/>
                  <a:chOff x="9527986" y="886836"/>
                  <a:chExt cx="2545080" cy="3095884"/>
                </a:xfrm>
              </p:grpSpPr>
              <p:pic>
                <p:nvPicPr>
                  <p:cNvPr id="37" name="Graphique 36" descr="Chèque contour">
                    <a:extLst>
                      <a:ext uri="{FF2B5EF4-FFF2-40B4-BE49-F238E27FC236}">
                        <a16:creationId xmlns:a16="http://schemas.microsoft.com/office/drawing/2014/main" id="{6E1E8113-3F0B-47D0-85A0-940E41462A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68906" y="886836"/>
                    <a:ext cx="2028452" cy="728604"/>
                  </a:xfrm>
                  <a:prstGeom prst="rect">
                    <a:avLst/>
                  </a:prstGeom>
                </p:spPr>
              </p:pic>
              <p:grpSp>
                <p:nvGrpSpPr>
                  <p:cNvPr id="38" name="Groupe 37">
                    <a:extLst>
                      <a:ext uri="{FF2B5EF4-FFF2-40B4-BE49-F238E27FC236}">
                        <a16:creationId xmlns:a16="http://schemas.microsoft.com/office/drawing/2014/main" id="{EDA706CB-7B7A-428F-ADFD-3F0835A243E1}"/>
                      </a:ext>
                    </a:extLst>
                  </p:cNvPr>
                  <p:cNvGrpSpPr/>
                  <p:nvPr/>
                </p:nvGrpSpPr>
                <p:grpSpPr>
                  <a:xfrm>
                    <a:off x="9623848" y="1271358"/>
                    <a:ext cx="2273511" cy="728604"/>
                    <a:chOff x="9623848" y="886836"/>
                    <a:chExt cx="2273511" cy="728604"/>
                  </a:xfrm>
                </p:grpSpPr>
                <p:pic>
                  <p:nvPicPr>
                    <p:cNvPr id="49" name="Graphique 48" descr="Chèque contour">
                      <a:extLst>
                        <a:ext uri="{FF2B5EF4-FFF2-40B4-BE49-F238E27FC236}">
                          <a16:creationId xmlns:a16="http://schemas.microsoft.com/office/drawing/2014/main" id="{D152C099-764D-45F8-89F8-1656CA9BAE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68906" y="886836"/>
                      <a:ext cx="2028453" cy="728604"/>
                    </a:xfrm>
                    <a:prstGeom prst="rect">
                      <a:avLst/>
                    </a:prstGeom>
                  </p:spPr>
                </p:pic>
                <p:pic>
                  <p:nvPicPr>
                    <p:cNvPr id="50" name="Graphique 49" descr="Point d’exclamation avec un remplissage uni">
                      <a:extLst>
                        <a:ext uri="{FF2B5EF4-FFF2-40B4-BE49-F238E27FC236}">
                          <a16:creationId xmlns:a16="http://schemas.microsoft.com/office/drawing/2014/main" id="{A8E2EE92-851F-4DC3-B9C4-10D3CBDCF0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3848" y="1074907"/>
                      <a:ext cx="376312" cy="376312"/>
                    </a:xfrm>
                    <a:prstGeom prst="rect">
                      <a:avLst/>
                    </a:prstGeom>
                  </p:spPr>
                </p:pic>
              </p:grpSp>
              <p:grpSp>
                <p:nvGrpSpPr>
                  <p:cNvPr id="39" name="Groupe 38">
                    <a:extLst>
                      <a:ext uri="{FF2B5EF4-FFF2-40B4-BE49-F238E27FC236}">
                        <a16:creationId xmlns:a16="http://schemas.microsoft.com/office/drawing/2014/main" id="{97E21E0C-255B-4EEA-9933-8CCF66C28301}"/>
                      </a:ext>
                    </a:extLst>
                  </p:cNvPr>
                  <p:cNvGrpSpPr/>
                  <p:nvPr/>
                </p:nvGrpSpPr>
                <p:grpSpPr>
                  <a:xfrm>
                    <a:off x="9623848" y="1676381"/>
                    <a:ext cx="2273511" cy="728604"/>
                    <a:chOff x="9623848" y="886836"/>
                    <a:chExt cx="2273511" cy="728604"/>
                  </a:xfrm>
                </p:grpSpPr>
                <p:pic>
                  <p:nvPicPr>
                    <p:cNvPr id="47" name="Graphique 46" descr="Chèque contour">
                      <a:extLst>
                        <a:ext uri="{FF2B5EF4-FFF2-40B4-BE49-F238E27FC236}">
                          <a16:creationId xmlns:a16="http://schemas.microsoft.com/office/drawing/2014/main" id="{6684D959-B432-48A3-9767-760B8F8E2C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68906" y="886836"/>
                      <a:ext cx="2028453" cy="728604"/>
                    </a:xfrm>
                    <a:prstGeom prst="rect">
                      <a:avLst/>
                    </a:prstGeom>
                  </p:spPr>
                </p:pic>
                <p:pic>
                  <p:nvPicPr>
                    <p:cNvPr id="48" name="Graphique 47" descr="Point d’exclamation avec un remplissage uni">
                      <a:extLst>
                        <a:ext uri="{FF2B5EF4-FFF2-40B4-BE49-F238E27FC236}">
                          <a16:creationId xmlns:a16="http://schemas.microsoft.com/office/drawing/2014/main" id="{4562A218-1508-4AED-821C-3BA6B0EEF2B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23848" y="1074907"/>
                      <a:ext cx="376312" cy="376312"/>
                    </a:xfrm>
                    <a:prstGeom prst="rect">
                      <a:avLst/>
                    </a:prstGeom>
                  </p:spPr>
                </p:pic>
              </p:grpSp>
              <p:grpSp>
                <p:nvGrpSpPr>
                  <p:cNvPr id="40" name="Groupe 39">
                    <a:extLst>
                      <a:ext uri="{FF2B5EF4-FFF2-40B4-BE49-F238E27FC236}">
                        <a16:creationId xmlns:a16="http://schemas.microsoft.com/office/drawing/2014/main" id="{83854565-73F9-4E70-818C-45DC9A3A27E9}"/>
                      </a:ext>
                    </a:extLst>
                  </p:cNvPr>
                  <p:cNvGrpSpPr/>
                  <p:nvPr/>
                </p:nvGrpSpPr>
                <p:grpSpPr>
                  <a:xfrm>
                    <a:off x="9623848" y="2076943"/>
                    <a:ext cx="2273511" cy="728604"/>
                    <a:chOff x="9902353" y="2464084"/>
                    <a:chExt cx="2296745" cy="728604"/>
                  </a:xfrm>
                </p:grpSpPr>
                <p:pic>
                  <p:nvPicPr>
                    <p:cNvPr id="45" name="Graphique 44" descr="Chèque contour">
                      <a:extLst>
                        <a:ext uri="{FF2B5EF4-FFF2-40B4-BE49-F238E27FC236}">
                          <a16:creationId xmlns:a16="http://schemas.microsoft.com/office/drawing/2014/main" id="{5162CA43-5251-47CE-8980-C442339899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70645" y="2464084"/>
                      <a:ext cx="2028453" cy="728604"/>
                    </a:xfrm>
                    <a:prstGeom prst="rect">
                      <a:avLst/>
                    </a:prstGeom>
                  </p:spPr>
                </p:pic>
                <p:pic>
                  <p:nvPicPr>
                    <p:cNvPr id="46" name="Graphique 45" descr="Point d’interrogation avec un remplissage uni">
                      <a:extLst>
                        <a:ext uri="{FF2B5EF4-FFF2-40B4-BE49-F238E27FC236}">
                          <a16:creationId xmlns:a16="http://schemas.microsoft.com/office/drawing/2014/main" id="{54AB9FB8-E060-4C50-8607-F7439AF3749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02353" y="2673463"/>
                      <a:ext cx="327637" cy="327637"/>
                    </a:xfrm>
                    <a:prstGeom prst="rect">
                      <a:avLst/>
                    </a:prstGeom>
                  </p:spPr>
                </p:pic>
              </p:grpSp>
              <p:grpSp>
                <p:nvGrpSpPr>
                  <p:cNvPr id="41" name="Groupe 40">
                    <a:extLst>
                      <a:ext uri="{FF2B5EF4-FFF2-40B4-BE49-F238E27FC236}">
                        <a16:creationId xmlns:a16="http://schemas.microsoft.com/office/drawing/2014/main" id="{75ECC795-3634-46DA-B1A5-11DA322A0FC1}"/>
                      </a:ext>
                    </a:extLst>
                  </p:cNvPr>
                  <p:cNvGrpSpPr/>
                  <p:nvPr/>
                </p:nvGrpSpPr>
                <p:grpSpPr>
                  <a:xfrm>
                    <a:off x="9623848" y="2473471"/>
                    <a:ext cx="2273511" cy="728604"/>
                    <a:chOff x="9902353" y="2464084"/>
                    <a:chExt cx="2296745" cy="728604"/>
                  </a:xfrm>
                </p:grpSpPr>
                <p:pic>
                  <p:nvPicPr>
                    <p:cNvPr id="43" name="Graphique 42" descr="Chèque contour">
                      <a:extLst>
                        <a:ext uri="{FF2B5EF4-FFF2-40B4-BE49-F238E27FC236}">
                          <a16:creationId xmlns:a16="http://schemas.microsoft.com/office/drawing/2014/main" id="{7113A508-EB23-49BB-A75A-DAA1174B418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70645" y="2464084"/>
                      <a:ext cx="2028453" cy="728604"/>
                    </a:xfrm>
                    <a:prstGeom prst="rect">
                      <a:avLst/>
                    </a:prstGeom>
                  </p:spPr>
                </p:pic>
                <p:pic>
                  <p:nvPicPr>
                    <p:cNvPr id="44" name="Graphique 43" descr="Point d’interrogation avec un remplissage uni">
                      <a:extLst>
                        <a:ext uri="{FF2B5EF4-FFF2-40B4-BE49-F238E27FC236}">
                          <a16:creationId xmlns:a16="http://schemas.microsoft.com/office/drawing/2014/main" id="{2054381E-EA8C-4875-B267-E7C02A367D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02353" y="2673463"/>
                      <a:ext cx="327637" cy="327637"/>
                    </a:xfrm>
                    <a:prstGeom prst="rect">
                      <a:avLst/>
                    </a:prstGeom>
                  </p:spPr>
                </p:pic>
              </p:grpSp>
              <p:sp>
                <p:nvSpPr>
                  <p:cNvPr id="42" name="Rectangle 41">
                    <a:extLst>
                      <a:ext uri="{FF2B5EF4-FFF2-40B4-BE49-F238E27FC236}">
                        <a16:creationId xmlns:a16="http://schemas.microsoft.com/office/drawing/2014/main" id="{78FE9780-C0D8-431E-9212-848FFD974C67}"/>
                      </a:ext>
                    </a:extLst>
                  </p:cNvPr>
                  <p:cNvSpPr/>
                  <p:nvPr/>
                </p:nvSpPr>
                <p:spPr>
                  <a:xfrm>
                    <a:off x="9527986" y="886836"/>
                    <a:ext cx="2545080" cy="309588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grpSp>
              <p:nvGrpSpPr>
                <p:cNvPr id="31" name="Groupe 30">
                  <a:extLst>
                    <a:ext uri="{FF2B5EF4-FFF2-40B4-BE49-F238E27FC236}">
                      <a16:creationId xmlns:a16="http://schemas.microsoft.com/office/drawing/2014/main" id="{1741F43F-9000-441F-948D-F54044D3F6FC}"/>
                    </a:ext>
                  </a:extLst>
                </p:cNvPr>
                <p:cNvGrpSpPr/>
                <p:nvPr/>
              </p:nvGrpSpPr>
              <p:grpSpPr>
                <a:xfrm>
                  <a:off x="10209247" y="4348682"/>
                  <a:ext cx="1343024" cy="461874"/>
                  <a:chOff x="10410639" y="4479528"/>
                  <a:chExt cx="1016719" cy="303761"/>
                </a:xfrm>
              </p:grpSpPr>
              <p:grpSp>
                <p:nvGrpSpPr>
                  <p:cNvPr id="32" name="Groupe 31">
                    <a:extLst>
                      <a:ext uri="{FF2B5EF4-FFF2-40B4-BE49-F238E27FC236}">
                        <a16:creationId xmlns:a16="http://schemas.microsoft.com/office/drawing/2014/main" id="{3CFCAF2D-DE3C-4D2F-A38E-BFB64DD0FD16}"/>
                      </a:ext>
                    </a:extLst>
                  </p:cNvPr>
                  <p:cNvGrpSpPr/>
                  <p:nvPr/>
                </p:nvGrpSpPr>
                <p:grpSpPr>
                  <a:xfrm>
                    <a:off x="10472156" y="4510008"/>
                    <a:ext cx="955202" cy="238072"/>
                    <a:chOff x="6488482" y="2229633"/>
                    <a:chExt cx="3035476" cy="789140"/>
                  </a:xfrm>
                </p:grpSpPr>
                <p:sp>
                  <p:nvSpPr>
                    <p:cNvPr id="34" name="Ellipse 33">
                      <a:extLst>
                        <a:ext uri="{FF2B5EF4-FFF2-40B4-BE49-F238E27FC236}">
                          <a16:creationId xmlns:a16="http://schemas.microsoft.com/office/drawing/2014/main" id="{7954E56E-9E97-4263-A747-D8BB2CABE38A}"/>
                        </a:ext>
                      </a:extLst>
                    </p:cNvPr>
                    <p:cNvSpPr/>
                    <p:nvPr/>
                  </p:nvSpPr>
                  <p:spPr>
                    <a:xfrm>
                      <a:off x="6488482" y="2229633"/>
                      <a:ext cx="826718" cy="7891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5" name="Ellipse 34">
                      <a:extLst>
                        <a:ext uri="{FF2B5EF4-FFF2-40B4-BE49-F238E27FC236}">
                          <a16:creationId xmlns:a16="http://schemas.microsoft.com/office/drawing/2014/main" id="{2A0A7E6A-D655-441A-8722-17EE2ACDC454}"/>
                        </a:ext>
                      </a:extLst>
                    </p:cNvPr>
                    <p:cNvSpPr/>
                    <p:nvPr/>
                  </p:nvSpPr>
                  <p:spPr>
                    <a:xfrm>
                      <a:off x="7592861" y="2229633"/>
                      <a:ext cx="826718" cy="789140"/>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36" name="Ellipse 35">
                      <a:extLst>
                        <a:ext uri="{FF2B5EF4-FFF2-40B4-BE49-F238E27FC236}">
                          <a16:creationId xmlns:a16="http://schemas.microsoft.com/office/drawing/2014/main" id="{4A3DE7E4-89CC-4450-BD23-0BAF3A3DCF7D}"/>
                        </a:ext>
                      </a:extLst>
                    </p:cNvPr>
                    <p:cNvSpPr/>
                    <p:nvPr/>
                  </p:nvSpPr>
                  <p:spPr>
                    <a:xfrm>
                      <a:off x="8697240" y="2229633"/>
                      <a:ext cx="826718" cy="78914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sp>
                <p:nvSpPr>
                  <p:cNvPr id="33" name="Ellipse 32">
                    <a:extLst>
                      <a:ext uri="{FF2B5EF4-FFF2-40B4-BE49-F238E27FC236}">
                        <a16:creationId xmlns:a16="http://schemas.microsoft.com/office/drawing/2014/main" id="{D5235030-4877-49A0-A50B-17C55BDDB6A9}"/>
                      </a:ext>
                    </a:extLst>
                  </p:cNvPr>
                  <p:cNvSpPr/>
                  <p:nvPr/>
                </p:nvSpPr>
                <p:spPr>
                  <a:xfrm>
                    <a:off x="10410639" y="4479528"/>
                    <a:ext cx="367846" cy="303761"/>
                  </a:xfrm>
                  <a:custGeom>
                    <a:avLst/>
                    <a:gdLst>
                      <a:gd name="connsiteX0" fmla="*/ 0 w 367846"/>
                      <a:gd name="connsiteY0" fmla="*/ 151881 h 303761"/>
                      <a:gd name="connsiteX1" fmla="*/ 183923 w 367846"/>
                      <a:gd name="connsiteY1" fmla="*/ 0 h 303761"/>
                      <a:gd name="connsiteX2" fmla="*/ 367846 w 367846"/>
                      <a:gd name="connsiteY2" fmla="*/ 151881 h 303761"/>
                      <a:gd name="connsiteX3" fmla="*/ 183923 w 367846"/>
                      <a:gd name="connsiteY3" fmla="*/ 303762 h 303761"/>
                      <a:gd name="connsiteX4" fmla="*/ 0 w 367846"/>
                      <a:gd name="connsiteY4" fmla="*/ 151881 h 303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846" h="303761" extrusionOk="0">
                        <a:moveTo>
                          <a:pt x="0" y="151881"/>
                        </a:moveTo>
                        <a:cubicBezTo>
                          <a:pt x="-12908" y="63985"/>
                          <a:pt x="94469" y="-505"/>
                          <a:pt x="183923" y="0"/>
                        </a:cubicBezTo>
                        <a:cubicBezTo>
                          <a:pt x="295189" y="-12258"/>
                          <a:pt x="372945" y="61210"/>
                          <a:pt x="367846" y="151881"/>
                        </a:cubicBezTo>
                        <a:cubicBezTo>
                          <a:pt x="365323" y="234606"/>
                          <a:pt x="286227" y="300671"/>
                          <a:pt x="183923" y="303762"/>
                        </a:cubicBezTo>
                        <a:cubicBezTo>
                          <a:pt x="80574" y="314479"/>
                          <a:pt x="-7884" y="237186"/>
                          <a:pt x="0" y="151881"/>
                        </a:cubicBezTo>
                        <a:close/>
                      </a:path>
                    </a:pathLst>
                  </a:custGeom>
                  <a:noFill/>
                  <a:ln w="9525" cap="flat" cmpd="sng" algn="ctr">
                    <a:solidFill>
                      <a:schemeClr val="dk1"/>
                    </a:solidFill>
                    <a:prstDash val="dash"/>
                    <a:round/>
                    <a:headEnd type="none" w="med" len="med"/>
                    <a:tailEnd type="none" w="med" len="med"/>
                    <a:extLst>
                      <a:ext uri="{C807C97D-BFC1-408E-A445-0C87EB9F89A2}">
                        <ask:lineSketchStyleProps xmlns:ask="http://schemas.microsoft.com/office/drawing/2018/sketchyshapes" sd="715585515">
                          <a:prstGeom prst="ellipse">
                            <a:avLst/>
                          </a:prstGeom>
                          <ask:type>
                            <ask:lineSketchFreehand/>
                          </ask:type>
                        </ask:lineSketchStyleProps>
                      </a:ext>
                    </a:extLst>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grpSp>
          </p:grpSp>
          <p:pic>
            <p:nvPicPr>
              <p:cNvPr id="29" name="Graphique 28" descr="Coche avec un remplissage uni">
                <a:extLst>
                  <a:ext uri="{FF2B5EF4-FFF2-40B4-BE49-F238E27FC236}">
                    <a16:creationId xmlns:a16="http://schemas.microsoft.com/office/drawing/2014/main" id="{5B54743E-3401-4E38-80AC-398B015BD7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84390" y="3025069"/>
                <a:ext cx="221262" cy="221262"/>
              </a:xfrm>
              <a:prstGeom prst="rect">
                <a:avLst/>
              </a:prstGeom>
            </p:spPr>
          </p:pic>
        </p:grpSp>
      </p:grpSp>
      <p:sp>
        <p:nvSpPr>
          <p:cNvPr id="54" name="Espace réservé du pied de page 2">
            <a:extLst>
              <a:ext uri="{FF2B5EF4-FFF2-40B4-BE49-F238E27FC236}">
                <a16:creationId xmlns:a16="http://schemas.microsoft.com/office/drawing/2014/main" id="{42D783A2-AC87-4FFF-8D7D-80EF800EE201}"/>
              </a:ext>
            </a:extLst>
          </p:cNvPr>
          <p:cNvSpPr>
            <a:spLocks noGrp="1"/>
          </p:cNvSpPr>
          <p:nvPr>
            <p:ph type="ftr" sz="quarter" idx="11"/>
          </p:nvPr>
        </p:nvSpPr>
        <p:spPr>
          <a:xfrm>
            <a:off x="7707086" y="702142"/>
            <a:ext cx="4466789" cy="365125"/>
          </a:xfrm>
        </p:spPr>
        <p:txBody>
          <a:bodyPr/>
          <a:lstStyle/>
          <a:p>
            <a:r>
              <a:rPr lang="fr-FR" dirty="0"/>
              <a:t>Oscar Fossey – Soutenance de projet de fin d’étude</a:t>
            </a:r>
          </a:p>
        </p:txBody>
      </p:sp>
    </p:spTree>
    <p:extLst>
      <p:ext uri="{BB962C8B-B14F-4D97-AF65-F5344CB8AC3E}">
        <p14:creationId xmlns:p14="http://schemas.microsoft.com/office/powerpoint/2010/main" val="1780021415"/>
      </p:ext>
    </p:extLst>
  </p:cSld>
  <p:clrMapOvr>
    <a:masterClrMapping/>
  </p:clrMapOvr>
</p:sld>
</file>

<file path=ppt/theme/theme1.xml><?xml version="1.0" encoding="utf-8"?>
<a:theme xmlns:a="http://schemas.openxmlformats.org/drawingml/2006/main" name="3_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7200" dirty="0" smtClean="0">
            <a:solidFill>
              <a:schemeClr val="bg1"/>
            </a:solidFill>
            <a:latin typeface="Times New Roman" panose="02020603050405020304" pitchFamily="18" charset="0"/>
            <a:cs typeface="Times New Roman" panose="02020603050405020304" pitchFamily="18"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536AAE3B981E4E84A4F4B2A13F8586" ma:contentTypeVersion="10" ma:contentTypeDescription="Crée un document." ma:contentTypeScope="" ma:versionID="b1f6df3e0daea5fc8e295d59049d606d">
  <xsd:schema xmlns:xsd="http://www.w3.org/2001/XMLSchema" xmlns:xs="http://www.w3.org/2001/XMLSchema" xmlns:p="http://schemas.microsoft.com/office/2006/metadata/properties" xmlns:ns2="ea489910-d923-4948-b9eb-250065326269" targetNamespace="http://schemas.microsoft.com/office/2006/metadata/properties" ma:root="true" ma:fieldsID="1e8e33ac2acf7d46dab37ea131d340b9" ns2:_="">
    <xsd:import namespace="ea489910-d923-4948-b9eb-25006532626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89910-d923-4948-b9eb-2500653262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D1D2ED-F48F-4FCC-8715-FC247427CC5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EF2E4AD-6F8A-4DAA-900D-4CCF580BEFF5}">
  <ds:schemaRefs>
    <ds:schemaRef ds:uri="http://schemas.microsoft.com/sharepoint/v3/contenttype/forms"/>
  </ds:schemaRefs>
</ds:datastoreItem>
</file>

<file path=customXml/itemProps3.xml><?xml version="1.0" encoding="utf-8"?>
<ds:datastoreItem xmlns:ds="http://schemas.openxmlformats.org/officeDocument/2006/customXml" ds:itemID="{B631320E-D039-478D-86B1-E616FC79AD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489910-d923-4948-b9eb-2500653262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44030</TotalTime>
  <Words>4084</Words>
  <Application>Microsoft Office PowerPoint</Application>
  <PresentationFormat>Grand écran</PresentationFormat>
  <Paragraphs>410</Paragraphs>
  <Slides>34</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34</vt:i4>
      </vt:variant>
    </vt:vector>
  </HeadingPairs>
  <TitlesOfParts>
    <vt:vector size="43" baseType="lpstr">
      <vt:lpstr>Arial</vt:lpstr>
      <vt:lpstr>Book Antiqua</vt:lpstr>
      <vt:lpstr>Calibri</vt:lpstr>
      <vt:lpstr>Calibri Light</vt:lpstr>
      <vt:lpstr>Cambria Math</vt:lpstr>
      <vt:lpstr>Symbol</vt:lpstr>
      <vt:lpstr>Times New Roman</vt:lpstr>
      <vt:lpstr>Wingdings</vt:lpstr>
      <vt:lpstr>3_Thème Office</vt:lpstr>
      <vt:lpstr>DREAM</vt:lpstr>
      <vt:lpstr>Sommaire</vt:lpstr>
      <vt:lpstr>Présentation PowerPoint</vt:lpstr>
      <vt:lpstr>Identification du problème</vt:lpstr>
      <vt:lpstr>Objectif de l’outil</vt:lpstr>
      <vt:lpstr>Présentation PowerPoint</vt:lpstr>
      <vt:lpstr>Contexte du projet</vt:lpstr>
      <vt:lpstr>Présentation PowerPoint</vt:lpstr>
      <vt:lpstr>Définition et problématique</vt:lpstr>
      <vt:lpstr>État de l’art : FA, DFAM</vt:lpstr>
      <vt:lpstr>État de l’art : FA, DFAM</vt:lpstr>
      <vt:lpstr>État de l’art : FA, DFAM</vt:lpstr>
      <vt:lpstr>Traitement automatique du langage naturel (NLP)</vt:lpstr>
      <vt:lpstr>Traitement automatique du langage naturel (NLP)</vt:lpstr>
      <vt:lpstr>Ontologies</vt:lpstr>
      <vt:lpstr>Ontologies</vt:lpstr>
      <vt:lpstr>Présentation PowerPoint</vt:lpstr>
      <vt:lpstr>Listes des règles de conception</vt:lpstr>
      <vt:lpstr>Intégration des règles dans l’ontologie</vt:lpstr>
      <vt:lpstr>Enrichissement sémantique et étude de similarité</vt:lpstr>
      <vt:lpstr>Architecture global de l’outil DREAM</vt:lpstr>
      <vt:lpstr>Présentation PowerPoint</vt:lpstr>
      <vt:lpstr>Développement du prototype</vt:lpstr>
      <vt:lpstr>Enrichissement sémantique et étude de similarité</vt:lpstr>
      <vt:lpstr>Flux d’entré et de sortie</vt:lpstr>
      <vt:lpstr>Présentation PowerPoint</vt:lpstr>
      <vt:lpstr>Cas d’étude</vt:lpstr>
      <vt:lpstr>Présentation PowerPoint</vt:lpstr>
      <vt:lpstr>Présentation PowerPoint</vt:lpstr>
      <vt:lpstr>Discussion</vt:lpstr>
      <vt:lpstr>Références</vt:lpstr>
      <vt:lpstr>Calcule de similarité</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Oscar Fossey</dc:creator>
  <cp:lastModifiedBy>FOSSEY Oscar</cp:lastModifiedBy>
  <cp:revision>75</cp:revision>
  <dcterms:created xsi:type="dcterms:W3CDTF">2021-06-29T07:47:46Z</dcterms:created>
  <dcterms:modified xsi:type="dcterms:W3CDTF">2021-09-09T11:56:07Z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0x010100D3536AAE3B981E4E84A4F4B2A13F8586</vt:lpwstr>
  </property>
</Properties>
</file>